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18"/>
  </p:notesMasterIdLst>
  <p:handoutMasterIdLst>
    <p:handoutMasterId r:id="rId19"/>
  </p:handoutMasterIdLst>
  <p:sldIdLst>
    <p:sldId id="257" r:id="rId2"/>
    <p:sldId id="262" r:id="rId3"/>
    <p:sldId id="263" r:id="rId4"/>
    <p:sldId id="264" r:id="rId5"/>
    <p:sldId id="265" r:id="rId6"/>
    <p:sldId id="266" r:id="rId7"/>
    <p:sldId id="267" r:id="rId8"/>
    <p:sldId id="268" r:id="rId9"/>
    <p:sldId id="269" r:id="rId10"/>
    <p:sldId id="270" r:id="rId11"/>
    <p:sldId id="271" r:id="rId12"/>
    <p:sldId id="272" r:id="rId13"/>
    <p:sldId id="273" r:id="rId14"/>
    <p:sldId id="274" r:id="rId15"/>
    <p:sldId id="275" r:id="rId16"/>
    <p:sldId id="276" r:id="rId17"/>
  </p:sldIdLst>
  <p:sldSz cx="12192000" cy="6858000"/>
  <p:notesSz cx="6858000" cy="9144000"/>
  <p:defaultTextStyle>
    <a:defPPr rtl="0">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344529"/>
    <a:srgbClr val="2B3922"/>
    <a:srgbClr val="2E3722"/>
    <a:srgbClr val="FCF7F1"/>
    <a:srgbClr val="B8D233"/>
    <a:srgbClr val="5CC6D6"/>
    <a:srgbClr val="F8D22F"/>
    <a:srgbClr val="F03F2B"/>
    <a:srgbClr val="3488A0"/>
    <a:srgbClr val="57903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995" autoAdjust="0"/>
    <p:restoredTop sz="94660"/>
  </p:normalViewPr>
  <p:slideViewPr>
    <p:cSldViewPr snapToGrid="0">
      <p:cViewPr varScale="1">
        <p:scale>
          <a:sx n="88" d="100"/>
          <a:sy n="88" d="100"/>
        </p:scale>
        <p:origin x="-466" y="-77"/>
      </p:cViewPr>
      <p:guideLst>
        <p:guide orient="horz" pos="2160"/>
        <p:guide pos="3840"/>
      </p:guideLst>
    </p:cSldViewPr>
  </p:slideViewPr>
  <p:notesTextViewPr>
    <p:cViewPr>
      <p:scale>
        <a:sx n="1" d="1"/>
        <a:sy n="1" d="1"/>
      </p:scale>
      <p:origin x="0" y="0"/>
    </p:cViewPr>
  </p:notesTextViewPr>
  <p:notesViewPr>
    <p:cSldViewPr snapToGrid="0">
      <p:cViewPr varScale="1">
        <p:scale>
          <a:sx n="120" d="100"/>
          <a:sy n="120" d="100"/>
        </p:scale>
        <p:origin x="5040" y="108"/>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Nagłówek — symbol zastępczy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dirty="0"/>
          </a:p>
        </p:txBody>
      </p:sp>
      <p:sp>
        <p:nvSpPr>
          <p:cNvPr id="3" name="Data — symbol zastępczy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9A45008F-94DB-43E0-8C9F-1F0525894FDF}" type="datetime1">
              <a:rPr lang="pl-PL" smtClean="0"/>
              <a:pPr rtl="0"/>
              <a:t>22.06.2022</a:t>
            </a:fld>
            <a:endParaRPr lang="en-US" dirty="0"/>
          </a:p>
        </p:txBody>
      </p:sp>
      <p:sp>
        <p:nvSpPr>
          <p:cNvPr id="4" name="Stopka — symbol zastępczy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dirty="0"/>
          </a:p>
        </p:txBody>
      </p:sp>
      <p:sp>
        <p:nvSpPr>
          <p:cNvPr id="5" name="Numer slajdu — symbol zastępczy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7ACF5E7-ACB0-497B-A8C6-F2E617B4631D}" type="slidenum">
              <a:rPr lang="en-US" smtClean="0"/>
              <a:pPr rtl="0"/>
              <a:t>‹#›</a:t>
            </a:fld>
            <a:endParaRPr lang="en-US" dirty="0"/>
          </a:p>
        </p:txBody>
      </p:sp>
    </p:spTree>
    <p:extLst>
      <p:ext uri="{BB962C8B-B14F-4D97-AF65-F5344CB8AC3E}">
        <p14:creationId xmlns:p14="http://schemas.microsoft.com/office/powerpoint/2010/main" xmlns="" val="193853396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Nagłówek — symbol zastępczy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dirty="0"/>
          </a:p>
        </p:txBody>
      </p:sp>
      <p:sp>
        <p:nvSpPr>
          <p:cNvPr id="3" name="Data — symbol zastępcz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37B4BC46-CA7A-4D04-99E7-1DA77BD3C4E2}" type="datetime1">
              <a:rPr lang="pl-PL" smtClean="0"/>
              <a:pPr rtl="0"/>
              <a:t>22.06.2022</a:t>
            </a:fld>
            <a:endParaRPr lang="en-US" dirty="0"/>
          </a:p>
        </p:txBody>
      </p:sp>
      <p:sp>
        <p:nvSpPr>
          <p:cNvPr id="4" name="Obraz slajdu — symbol zastępczy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dirty="0"/>
          </a:p>
        </p:txBody>
      </p:sp>
      <p:sp>
        <p:nvSpPr>
          <p:cNvPr id="5" name="Notatki — symbol zastępcz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pl"/>
              <a:t>Kliknij, aby edytować style wzorca tekstu</a:t>
            </a:r>
            <a:endParaRPr lang="en-US"/>
          </a:p>
          <a:p>
            <a:pPr lvl="1" rtl="0"/>
            <a:r>
              <a:rPr lang="pl"/>
              <a:t>Drugi poziom</a:t>
            </a:r>
          </a:p>
          <a:p>
            <a:pPr lvl="2" rtl="0"/>
            <a:r>
              <a:rPr lang="pl"/>
              <a:t>Trzeci poziom</a:t>
            </a:r>
          </a:p>
          <a:p>
            <a:pPr lvl="3" rtl="0"/>
            <a:r>
              <a:rPr lang="pl"/>
              <a:t>Czwarty poziom</a:t>
            </a:r>
          </a:p>
          <a:p>
            <a:pPr lvl="4" rtl="0"/>
            <a:r>
              <a:rPr lang="pl"/>
              <a:t>Piąty poziom</a:t>
            </a:r>
            <a:endParaRPr lang="en-US"/>
          </a:p>
        </p:txBody>
      </p:sp>
      <p:sp>
        <p:nvSpPr>
          <p:cNvPr id="6" name="Stopka — symbol zastępczy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dirty="0"/>
          </a:p>
        </p:txBody>
      </p:sp>
      <p:sp>
        <p:nvSpPr>
          <p:cNvPr id="7" name="Numer slajdu — symbol zastępczy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37A705E3-E620-489D-9973-6221209A4B3B}" type="slidenum">
              <a:rPr lang="en-US" smtClean="0"/>
              <a:pPr rtl="0"/>
              <a:t>‹#›</a:t>
            </a:fld>
            <a:endParaRPr lang="en-US" dirty="0"/>
          </a:p>
        </p:txBody>
      </p:sp>
    </p:spTree>
    <p:extLst>
      <p:ext uri="{BB962C8B-B14F-4D97-AF65-F5344CB8AC3E}">
        <p14:creationId xmlns:p14="http://schemas.microsoft.com/office/powerpoint/2010/main" xmlns="" val="388958183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sp>
        <p:nvSpPr>
          <p:cNvPr id="5" name="Prostokąt 4">
            <a:extLst>
              <a:ext uri="{FF2B5EF4-FFF2-40B4-BE49-F238E27FC236}">
                <a16:creationId xmlns:a16="http://schemas.microsoft.com/office/drawing/2014/main" xmlns="" id="{904DB13E-F722-4ED6-BB00-556651E95281}"/>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sp useBgFill="1">
        <p:nvSpPr>
          <p:cNvPr id="10" name="Prostokąt 9"/>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Prostokąt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Prostokąt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Grupa 6">
            <a:extLst>
              <a:ext uri="{FF2B5EF4-FFF2-40B4-BE49-F238E27FC236}">
                <a16:creationId xmlns:a16="http://schemas.microsoft.com/office/drawing/2014/main" xmlns="" id="{E26428D7-C6F3-473D-A360-A3F5C3E8728C}"/>
              </a:ext>
            </a:extLst>
          </p:cNvPr>
          <p:cNvGrpSpPr/>
          <p:nvPr/>
        </p:nvGrpSpPr>
        <p:grpSpPr>
          <a:xfrm>
            <a:off x="5250180" y="1267730"/>
            <a:ext cx="1691640" cy="615934"/>
            <a:chOff x="5250180" y="1267730"/>
            <a:chExt cx="1691640" cy="615934"/>
          </a:xfrm>
        </p:grpSpPr>
        <p:cxnSp>
          <p:nvCxnSpPr>
            <p:cNvPr id="17" name="Łącznik prosty 16"/>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Łącznik prosty 17"/>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Łącznik prosty 18"/>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ytuł 1"/>
          <p:cNvSpPr>
            <a:spLocks noGrp="1"/>
          </p:cNvSpPr>
          <p:nvPr>
            <p:ph type="ctrTitle"/>
          </p:nvPr>
        </p:nvSpPr>
        <p:spPr>
          <a:xfrm>
            <a:off x="1629103" y="2244830"/>
            <a:ext cx="8933796" cy="2437232"/>
          </a:xfrm>
        </p:spPr>
        <p:txBody>
          <a:bodyPr tIns="45720" bIns="45720" rtlCol="0" anchor="ctr">
            <a:noAutofit/>
          </a:bodyPr>
          <a:lstStyle>
            <a:lvl1pPr algn="ctr">
              <a:lnSpc>
                <a:spcPct val="83000"/>
              </a:lnSpc>
              <a:defRPr lang="en-US" sz="6200" b="0" kern="1200" cap="all" spc="-100" baseline="0" dirty="0">
                <a:solidFill>
                  <a:schemeClr val="tx1">
                    <a:lumMod val="85000"/>
                    <a:lumOff val="15000"/>
                  </a:schemeClr>
                </a:solidFill>
                <a:effectLst/>
                <a:latin typeface="+mj-lt"/>
                <a:ea typeface="+mn-ea"/>
                <a:cs typeface="+mn-cs"/>
              </a:defRPr>
            </a:lvl1pPr>
          </a:lstStyle>
          <a:p>
            <a:pPr rtl="0"/>
            <a:r>
              <a:rPr lang="pl-PL"/>
              <a:t>Kliknij, aby edytować styl</a:t>
            </a:r>
            <a:endParaRPr lang="en-US" dirty="0"/>
          </a:p>
        </p:txBody>
      </p:sp>
      <p:sp>
        <p:nvSpPr>
          <p:cNvPr id="3" name="Podtytuł 2"/>
          <p:cNvSpPr>
            <a:spLocks noGrp="1"/>
          </p:cNvSpPr>
          <p:nvPr>
            <p:ph type="subTitle" idx="1"/>
          </p:nvPr>
        </p:nvSpPr>
        <p:spPr>
          <a:xfrm>
            <a:off x="1629101" y="4682062"/>
            <a:ext cx="8936846" cy="457201"/>
          </a:xfrm>
        </p:spPr>
        <p:txBody>
          <a:bodyPr rtlCol="0">
            <a:normAutofit/>
          </a:bodyPr>
          <a:lstStyle>
            <a:lvl1pPr marL="0" indent="0" algn="ctr">
              <a:spcBef>
                <a:spcPts val="0"/>
              </a:spcBef>
              <a:buNone/>
              <a:defRPr sz="1800" spc="80" baseline="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pl-PL"/>
              <a:t>Kliknij, aby edytować styl wzorca podtytułu</a:t>
            </a:r>
            <a:endParaRPr lang="en-US" dirty="0"/>
          </a:p>
        </p:txBody>
      </p:sp>
      <p:sp>
        <p:nvSpPr>
          <p:cNvPr id="20" name="Data — symbol zastępczy 19"/>
          <p:cNvSpPr>
            <a:spLocks noGrp="1"/>
          </p:cNvSpPr>
          <p:nvPr>
            <p:ph type="dt" sz="half" idx="10"/>
          </p:nvPr>
        </p:nvSpPr>
        <p:spPr>
          <a:xfrm>
            <a:off x="5318760" y="1341256"/>
            <a:ext cx="1554480" cy="485546"/>
          </a:xfrm>
        </p:spPr>
        <p:txBody>
          <a:bodyPr rtlCol="0"/>
          <a:lstStyle>
            <a:lvl1pPr algn="ctr">
              <a:defRPr sz="1300" spc="0" baseline="0">
                <a:solidFill>
                  <a:srgbClr val="FFFFFF"/>
                </a:solidFill>
                <a:latin typeface="+mn-lt"/>
              </a:defRPr>
            </a:lvl1pPr>
          </a:lstStyle>
          <a:p>
            <a:pPr rtl="0"/>
            <a:fld id="{2CCAE96E-C089-46E2-B00B-E9B69FA3BE44}" type="datetime1">
              <a:rPr lang="pl-PL" smtClean="0"/>
              <a:pPr rtl="0"/>
              <a:t>22.06.2022</a:t>
            </a:fld>
            <a:endParaRPr lang="en-US" dirty="0"/>
          </a:p>
        </p:txBody>
      </p:sp>
      <p:sp>
        <p:nvSpPr>
          <p:cNvPr id="21" name="Stopka — symbol zastępczy 20"/>
          <p:cNvSpPr>
            <a:spLocks noGrp="1"/>
          </p:cNvSpPr>
          <p:nvPr>
            <p:ph type="ftr" sz="quarter" idx="11"/>
          </p:nvPr>
        </p:nvSpPr>
        <p:spPr>
          <a:xfrm>
            <a:off x="1629100" y="5177408"/>
            <a:ext cx="5730295" cy="228600"/>
          </a:xfrm>
        </p:spPr>
        <p:txBody>
          <a:bodyPr rtlCol="0"/>
          <a:lstStyle>
            <a:lvl1pPr algn="l">
              <a:defRPr>
                <a:solidFill>
                  <a:schemeClr val="tx1">
                    <a:lumMod val="85000"/>
                    <a:lumOff val="15000"/>
                  </a:schemeClr>
                </a:solidFill>
              </a:defRPr>
            </a:lvl1pPr>
          </a:lstStyle>
          <a:p>
            <a:pPr rtl="0"/>
            <a:endParaRPr lang="en-US" dirty="0"/>
          </a:p>
        </p:txBody>
      </p:sp>
      <p:sp>
        <p:nvSpPr>
          <p:cNvPr id="22" name="Numer slajdu — symbol zastępczy 21"/>
          <p:cNvSpPr>
            <a:spLocks noGrp="1"/>
          </p:cNvSpPr>
          <p:nvPr>
            <p:ph type="sldNum" sz="quarter" idx="12"/>
          </p:nvPr>
        </p:nvSpPr>
        <p:spPr>
          <a:xfrm>
            <a:off x="8606920" y="5177408"/>
            <a:ext cx="1955980" cy="228600"/>
          </a:xfrm>
        </p:spPr>
        <p:txBody>
          <a:bodyPr rtlCol="0"/>
          <a:lstStyle>
            <a:lvl1pPr>
              <a:defRPr>
                <a:solidFill>
                  <a:schemeClr val="tx1">
                    <a:lumMod val="85000"/>
                    <a:lumOff val="15000"/>
                  </a:schemeClr>
                </a:solidFill>
              </a:defRPr>
            </a:lvl1pPr>
          </a:lstStyle>
          <a:p>
            <a:pPr rtl="0"/>
            <a:fld id="{34B7E4EF-A1BD-40F4-AB7B-04F084DD991D}" type="slidenum">
              <a:rPr lang="en-US" smtClean="0"/>
              <a:pPr rtl="0"/>
              <a:t>‹#›</a:t>
            </a:fld>
            <a:endParaRPr lang="en-US" dirty="0"/>
          </a:p>
        </p:txBody>
      </p:sp>
    </p:spTree>
    <p:extLst>
      <p:ext uri="{BB962C8B-B14F-4D97-AF65-F5344CB8AC3E}">
        <p14:creationId xmlns:p14="http://schemas.microsoft.com/office/powerpoint/2010/main" xmlns="" val="4147770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rtlCol="0"/>
          <a:lstStyle/>
          <a:p>
            <a:pPr rtl="0"/>
            <a:r>
              <a:rPr lang="pl-PL"/>
              <a:t>Kliknij, aby edytować styl</a:t>
            </a:r>
            <a:endParaRPr lang="en-US" dirty="0"/>
          </a:p>
        </p:txBody>
      </p:sp>
      <p:sp>
        <p:nvSpPr>
          <p:cNvPr id="3" name="Tekst pionowy — symbol zastępczy 2"/>
          <p:cNvSpPr>
            <a:spLocks noGrp="1"/>
          </p:cNvSpPr>
          <p:nvPr>
            <p:ph type="body" orient="vert" idx="1"/>
          </p:nvPr>
        </p:nvSpPr>
        <p:spPr/>
        <p:txBody>
          <a:bodyPr vert="eaVert" rtlCol="0"/>
          <a:lstStyle/>
          <a:p>
            <a:pPr lvl="0" rtl="0"/>
            <a:r>
              <a:rPr lang="pl-PL"/>
              <a:t>Kliknij, aby edytować style wzorca tekstu</a:t>
            </a:r>
          </a:p>
          <a:p>
            <a:pPr lvl="1" rtl="0"/>
            <a:r>
              <a:rPr lang="pl-PL"/>
              <a:t>Drugi poziom</a:t>
            </a:r>
          </a:p>
          <a:p>
            <a:pPr lvl="2" rtl="0"/>
            <a:r>
              <a:rPr lang="pl-PL"/>
              <a:t>Trzeci poziom</a:t>
            </a:r>
          </a:p>
          <a:p>
            <a:pPr lvl="3" rtl="0"/>
            <a:r>
              <a:rPr lang="pl-PL"/>
              <a:t>Czwarty poziom</a:t>
            </a:r>
          </a:p>
          <a:p>
            <a:pPr lvl="4" rtl="0"/>
            <a:r>
              <a:rPr lang="pl-PL"/>
              <a:t>Piąty poziom</a:t>
            </a:r>
            <a:endParaRPr lang="en-US" dirty="0"/>
          </a:p>
        </p:txBody>
      </p:sp>
      <p:sp>
        <p:nvSpPr>
          <p:cNvPr id="4" name="Data — symbol zastępczy 3"/>
          <p:cNvSpPr>
            <a:spLocks noGrp="1"/>
          </p:cNvSpPr>
          <p:nvPr>
            <p:ph type="dt" sz="half" idx="10"/>
          </p:nvPr>
        </p:nvSpPr>
        <p:spPr/>
        <p:txBody>
          <a:bodyPr rtlCol="0"/>
          <a:lstStyle/>
          <a:p>
            <a:pPr rtl="0"/>
            <a:fld id="{295CE57A-9EF6-40D3-AE54-5EACB0FCF8D9}" type="datetime1">
              <a:rPr lang="pl-PL" smtClean="0"/>
              <a:pPr rtl="0"/>
              <a:t>22.06.2022</a:t>
            </a:fld>
            <a:endParaRPr lang="en-US" dirty="0"/>
          </a:p>
        </p:txBody>
      </p:sp>
      <p:sp>
        <p:nvSpPr>
          <p:cNvPr id="5" name="Stopka — symbol zastępczy 4"/>
          <p:cNvSpPr>
            <a:spLocks noGrp="1"/>
          </p:cNvSpPr>
          <p:nvPr>
            <p:ph type="ftr" sz="quarter" idx="11"/>
          </p:nvPr>
        </p:nvSpPr>
        <p:spPr/>
        <p:txBody>
          <a:bodyPr rtlCol="0"/>
          <a:lstStyle/>
          <a:p>
            <a:pPr rtl="0"/>
            <a:endParaRPr lang="en-US" dirty="0"/>
          </a:p>
        </p:txBody>
      </p:sp>
      <p:sp>
        <p:nvSpPr>
          <p:cNvPr id="6" name="Numer slajdu — symbol zastępczy 5"/>
          <p:cNvSpPr>
            <a:spLocks noGrp="1"/>
          </p:cNvSpPr>
          <p:nvPr>
            <p:ph type="sldNum" sz="quarter" idx="12"/>
          </p:nvPr>
        </p:nvSpPr>
        <p:spPr/>
        <p:txBody>
          <a:bodyPr rtlCol="0"/>
          <a:lstStyle/>
          <a:p>
            <a:pPr rtl="0"/>
            <a:fld id="{34B7E4EF-A1BD-40F4-AB7B-04F084DD991D}" type="slidenum">
              <a:rPr lang="en-US" smtClean="0"/>
              <a:pPr rtl="0"/>
              <a:t>‹#›</a:t>
            </a:fld>
            <a:endParaRPr lang="en-US" dirty="0"/>
          </a:p>
        </p:txBody>
      </p:sp>
    </p:spTree>
    <p:extLst>
      <p:ext uri="{BB962C8B-B14F-4D97-AF65-F5344CB8AC3E}">
        <p14:creationId xmlns:p14="http://schemas.microsoft.com/office/powerpoint/2010/main" xmlns="" val="4023329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8991600" y="762000"/>
            <a:ext cx="2362200" cy="5257800"/>
          </a:xfrm>
        </p:spPr>
        <p:txBody>
          <a:bodyPr vert="eaVert" rtlCol="0"/>
          <a:lstStyle/>
          <a:p>
            <a:pPr rtl="0"/>
            <a:r>
              <a:rPr lang="pl-PL"/>
              <a:t>Kliknij, aby edytować styl</a:t>
            </a:r>
            <a:endParaRPr lang="en-US" dirty="0"/>
          </a:p>
        </p:txBody>
      </p:sp>
      <p:sp>
        <p:nvSpPr>
          <p:cNvPr id="3" name="Tekst pionowy — symbol zastępczy 2"/>
          <p:cNvSpPr>
            <a:spLocks noGrp="1"/>
          </p:cNvSpPr>
          <p:nvPr>
            <p:ph type="body" orient="vert" idx="1"/>
          </p:nvPr>
        </p:nvSpPr>
        <p:spPr>
          <a:xfrm>
            <a:off x="838200" y="762000"/>
            <a:ext cx="8077200" cy="5257800"/>
          </a:xfrm>
        </p:spPr>
        <p:txBody>
          <a:bodyPr vert="eaVert" rtlCol="0"/>
          <a:lstStyle/>
          <a:p>
            <a:pPr lvl="0" rtl="0"/>
            <a:r>
              <a:rPr lang="pl-PL"/>
              <a:t>Kliknij, aby edytować style wzorca tekstu</a:t>
            </a:r>
          </a:p>
          <a:p>
            <a:pPr lvl="1" rtl="0"/>
            <a:r>
              <a:rPr lang="pl-PL"/>
              <a:t>Drugi poziom</a:t>
            </a:r>
          </a:p>
          <a:p>
            <a:pPr lvl="2" rtl="0"/>
            <a:r>
              <a:rPr lang="pl-PL"/>
              <a:t>Trzeci poziom</a:t>
            </a:r>
          </a:p>
          <a:p>
            <a:pPr lvl="3" rtl="0"/>
            <a:r>
              <a:rPr lang="pl-PL"/>
              <a:t>Czwarty poziom</a:t>
            </a:r>
          </a:p>
          <a:p>
            <a:pPr lvl="4" rtl="0"/>
            <a:r>
              <a:rPr lang="pl-PL"/>
              <a:t>Piąty poziom</a:t>
            </a:r>
            <a:endParaRPr lang="en-US" dirty="0"/>
          </a:p>
        </p:txBody>
      </p:sp>
      <p:sp>
        <p:nvSpPr>
          <p:cNvPr id="4" name="Data — symbol zastępczy 3"/>
          <p:cNvSpPr>
            <a:spLocks noGrp="1"/>
          </p:cNvSpPr>
          <p:nvPr>
            <p:ph type="dt" sz="half" idx="10"/>
          </p:nvPr>
        </p:nvSpPr>
        <p:spPr/>
        <p:txBody>
          <a:bodyPr rtlCol="0"/>
          <a:lstStyle/>
          <a:p>
            <a:pPr rtl="0"/>
            <a:fld id="{312F1629-0219-4FBD-9502-387E149235D5}" type="datetime1">
              <a:rPr lang="pl-PL" smtClean="0"/>
              <a:pPr rtl="0"/>
              <a:t>22.06.2022</a:t>
            </a:fld>
            <a:endParaRPr lang="en-US" dirty="0"/>
          </a:p>
        </p:txBody>
      </p:sp>
      <p:sp>
        <p:nvSpPr>
          <p:cNvPr id="5" name="Stopka — symbol zastępczy 4"/>
          <p:cNvSpPr>
            <a:spLocks noGrp="1"/>
          </p:cNvSpPr>
          <p:nvPr>
            <p:ph type="ftr" sz="quarter" idx="11"/>
          </p:nvPr>
        </p:nvSpPr>
        <p:spPr/>
        <p:txBody>
          <a:bodyPr rtlCol="0"/>
          <a:lstStyle/>
          <a:p>
            <a:pPr rtl="0"/>
            <a:endParaRPr lang="en-US" dirty="0"/>
          </a:p>
        </p:txBody>
      </p:sp>
      <p:sp>
        <p:nvSpPr>
          <p:cNvPr id="6" name="Numer slajdu — symbol zastępczy 5"/>
          <p:cNvSpPr>
            <a:spLocks noGrp="1"/>
          </p:cNvSpPr>
          <p:nvPr>
            <p:ph type="sldNum" sz="quarter" idx="12"/>
          </p:nvPr>
        </p:nvSpPr>
        <p:spPr/>
        <p:txBody>
          <a:bodyPr rtlCol="0"/>
          <a:lstStyle/>
          <a:p>
            <a:pPr rtl="0"/>
            <a:fld id="{34B7E4EF-A1BD-40F4-AB7B-04F084DD991D}" type="slidenum">
              <a:rPr lang="en-US" smtClean="0"/>
              <a:pPr rtl="0"/>
              <a:t>‹#›</a:t>
            </a:fld>
            <a:endParaRPr lang="en-US" dirty="0"/>
          </a:p>
        </p:txBody>
      </p:sp>
    </p:spTree>
    <p:extLst>
      <p:ext uri="{BB962C8B-B14F-4D97-AF65-F5344CB8AC3E}">
        <p14:creationId xmlns:p14="http://schemas.microsoft.com/office/powerpoint/2010/main" xmlns="" val="1510073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rtlCol="0"/>
          <a:lstStyle/>
          <a:p>
            <a:pPr rtl="0"/>
            <a:r>
              <a:rPr lang="pl-PL"/>
              <a:t>Kliknij, aby edytować styl</a:t>
            </a:r>
            <a:endParaRPr lang="en-US" dirty="0"/>
          </a:p>
        </p:txBody>
      </p:sp>
      <p:sp>
        <p:nvSpPr>
          <p:cNvPr id="3" name="Zawartość — symbol zastępczy 2"/>
          <p:cNvSpPr>
            <a:spLocks noGrp="1"/>
          </p:cNvSpPr>
          <p:nvPr>
            <p:ph idx="1"/>
          </p:nvPr>
        </p:nvSpPr>
        <p:spPr/>
        <p:txBody>
          <a:bodyPr rtlCol="0"/>
          <a:lstStyle/>
          <a:p>
            <a:pPr lvl="0" rtl="0"/>
            <a:r>
              <a:rPr lang="pl-PL"/>
              <a:t>Kliknij, aby edytować style wzorca tekstu</a:t>
            </a:r>
          </a:p>
          <a:p>
            <a:pPr lvl="1" rtl="0"/>
            <a:r>
              <a:rPr lang="pl-PL"/>
              <a:t>Drugi poziom</a:t>
            </a:r>
          </a:p>
          <a:p>
            <a:pPr lvl="2" rtl="0"/>
            <a:r>
              <a:rPr lang="pl-PL"/>
              <a:t>Trzeci poziom</a:t>
            </a:r>
          </a:p>
          <a:p>
            <a:pPr lvl="3" rtl="0"/>
            <a:r>
              <a:rPr lang="pl-PL"/>
              <a:t>Czwarty poziom</a:t>
            </a:r>
          </a:p>
          <a:p>
            <a:pPr lvl="4" rtl="0"/>
            <a:r>
              <a:rPr lang="pl-PL"/>
              <a:t>Piąty poziom</a:t>
            </a:r>
            <a:endParaRPr lang="en-US" dirty="0"/>
          </a:p>
        </p:txBody>
      </p:sp>
      <p:sp>
        <p:nvSpPr>
          <p:cNvPr id="4" name="Data — symbol zastępczy 3"/>
          <p:cNvSpPr>
            <a:spLocks noGrp="1"/>
          </p:cNvSpPr>
          <p:nvPr>
            <p:ph type="dt" sz="half" idx="10"/>
          </p:nvPr>
        </p:nvSpPr>
        <p:spPr/>
        <p:txBody>
          <a:bodyPr rtlCol="0"/>
          <a:lstStyle/>
          <a:p>
            <a:pPr rtl="0"/>
            <a:fld id="{1B23B4D2-AC56-4E03-B584-C7EE294BDCA4}" type="datetime1">
              <a:rPr lang="pl-PL" smtClean="0"/>
              <a:pPr rtl="0"/>
              <a:t>22.06.2022</a:t>
            </a:fld>
            <a:endParaRPr lang="en-US" dirty="0"/>
          </a:p>
        </p:txBody>
      </p:sp>
      <p:sp>
        <p:nvSpPr>
          <p:cNvPr id="5" name="Stopka — symbol zastępczy 4"/>
          <p:cNvSpPr>
            <a:spLocks noGrp="1"/>
          </p:cNvSpPr>
          <p:nvPr>
            <p:ph type="ftr" sz="quarter" idx="11"/>
          </p:nvPr>
        </p:nvSpPr>
        <p:spPr/>
        <p:txBody>
          <a:bodyPr rtlCol="0"/>
          <a:lstStyle/>
          <a:p>
            <a:pPr rtl="0"/>
            <a:endParaRPr lang="en-US" dirty="0"/>
          </a:p>
        </p:txBody>
      </p:sp>
      <p:sp>
        <p:nvSpPr>
          <p:cNvPr id="6" name="Numer slajdu — symbol zastępczy 5"/>
          <p:cNvSpPr>
            <a:spLocks noGrp="1"/>
          </p:cNvSpPr>
          <p:nvPr>
            <p:ph type="sldNum" sz="quarter" idx="12"/>
          </p:nvPr>
        </p:nvSpPr>
        <p:spPr/>
        <p:txBody>
          <a:bodyPr rtlCol="0"/>
          <a:lstStyle/>
          <a:p>
            <a:pPr rtl="0"/>
            <a:fld id="{34B7E4EF-A1BD-40F4-AB7B-04F084DD991D}" type="slidenum">
              <a:rPr lang="en-US" smtClean="0"/>
              <a:pPr rtl="0"/>
              <a:t>‹#›</a:t>
            </a:fld>
            <a:endParaRPr lang="en-US" dirty="0"/>
          </a:p>
        </p:txBody>
      </p:sp>
    </p:spTree>
    <p:extLst>
      <p:ext uri="{BB962C8B-B14F-4D97-AF65-F5344CB8AC3E}">
        <p14:creationId xmlns:p14="http://schemas.microsoft.com/office/powerpoint/2010/main" xmlns="" val="2153708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spTree>
      <p:nvGrpSpPr>
        <p:cNvPr id="1" name=""/>
        <p:cNvGrpSpPr/>
        <p:nvPr/>
      </p:nvGrpSpPr>
      <p:grpSpPr>
        <a:xfrm>
          <a:off x="0" y="0"/>
          <a:ext cx="0" cy="0"/>
          <a:chOff x="0" y="0"/>
          <a:chExt cx="0" cy="0"/>
        </a:xfrm>
      </p:grpSpPr>
      <p:sp>
        <p:nvSpPr>
          <p:cNvPr id="15" name="Prostokąt 14">
            <a:extLst>
              <a:ext uri="{FF2B5EF4-FFF2-40B4-BE49-F238E27FC236}">
                <a16:creationId xmlns:a16="http://schemas.microsoft.com/office/drawing/2014/main" xmlns="" id="{0A4A1889-E37C-4EC3-9E41-9DAD221CF389}"/>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sp useBgFill="1">
        <p:nvSpPr>
          <p:cNvPr id="23" name="Prostokąt 22"/>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24" name="Prostokąt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Prostokąt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ytuł 1"/>
          <p:cNvSpPr>
            <a:spLocks noGrp="1"/>
          </p:cNvSpPr>
          <p:nvPr>
            <p:ph type="title"/>
          </p:nvPr>
        </p:nvSpPr>
        <p:spPr>
          <a:xfrm>
            <a:off x="1629156" y="2275165"/>
            <a:ext cx="8933688" cy="2406895"/>
          </a:xfrm>
        </p:spPr>
        <p:txBody>
          <a:bodyPr rtlCol="0" anchor="ctr">
            <a:noAutofit/>
          </a:bodyPr>
          <a:lstStyle>
            <a:lvl1pPr algn="ctr">
              <a:lnSpc>
                <a:spcPct val="83000"/>
              </a:lnSpc>
              <a:defRPr lang="en-US" sz="6200" kern="1200" cap="all" spc="-100" baseline="0" dirty="0">
                <a:solidFill>
                  <a:schemeClr val="tx1">
                    <a:lumMod val="85000"/>
                    <a:lumOff val="15000"/>
                  </a:schemeClr>
                </a:solidFill>
                <a:effectLst/>
                <a:latin typeface="+mj-lt"/>
                <a:ea typeface="+mn-ea"/>
                <a:cs typeface="+mn-cs"/>
              </a:defRPr>
            </a:lvl1pPr>
          </a:lstStyle>
          <a:p>
            <a:pPr rtl="0"/>
            <a:r>
              <a:rPr lang="pl-PL"/>
              <a:t>Kliknij, aby edytować styl</a:t>
            </a:r>
            <a:endParaRPr lang="en-US" dirty="0"/>
          </a:p>
        </p:txBody>
      </p:sp>
      <p:grpSp>
        <p:nvGrpSpPr>
          <p:cNvPr id="16" name="Grupa 15">
            <a:extLst>
              <a:ext uri="{FF2B5EF4-FFF2-40B4-BE49-F238E27FC236}">
                <a16:creationId xmlns:a16="http://schemas.microsoft.com/office/drawing/2014/main" xmlns="" id="{1683EB04-C23E-490C-A1A6-030CF79D23C8}"/>
              </a:ext>
            </a:extLst>
          </p:cNvPr>
          <p:cNvGrpSpPr/>
          <p:nvPr/>
        </p:nvGrpSpPr>
        <p:grpSpPr>
          <a:xfrm>
            <a:off x="5250180" y="1267730"/>
            <a:ext cx="1691640" cy="615934"/>
            <a:chOff x="5250180" y="1267730"/>
            <a:chExt cx="1691640" cy="615934"/>
          </a:xfrm>
        </p:grpSpPr>
        <p:cxnSp>
          <p:nvCxnSpPr>
            <p:cNvPr id="17" name="Łącznik prosty 16">
              <a:extLst>
                <a:ext uri="{FF2B5EF4-FFF2-40B4-BE49-F238E27FC236}">
                  <a16:creationId xmlns:a16="http://schemas.microsoft.com/office/drawing/2014/main" xmlns="" id="{F8A84C03-E1CA-4A4E-81D6-9BB0C335B7A0}"/>
                </a:ext>
              </a:extLst>
            </p:cNvPr>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Łącznik prosty 17">
              <a:extLst>
                <a:ext uri="{FF2B5EF4-FFF2-40B4-BE49-F238E27FC236}">
                  <a16:creationId xmlns:a16="http://schemas.microsoft.com/office/drawing/2014/main" xmlns="" id="{4A26FB5A-D5D1-4DAB-AC43-7F51A7F2D197}"/>
                </a:ext>
              </a:extLst>
            </p:cNvPr>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Łącznik prosty 18">
              <a:extLst>
                <a:ext uri="{FF2B5EF4-FFF2-40B4-BE49-F238E27FC236}">
                  <a16:creationId xmlns:a16="http://schemas.microsoft.com/office/drawing/2014/main" xmlns="" id="{49303F14-E560-4C02-94F4-B4695FE26813}"/>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3" name="Tekst — symbol zastępczy 2"/>
          <p:cNvSpPr>
            <a:spLocks noGrp="1"/>
          </p:cNvSpPr>
          <p:nvPr>
            <p:ph type="body" idx="1"/>
          </p:nvPr>
        </p:nvSpPr>
        <p:spPr>
          <a:xfrm>
            <a:off x="1629156" y="4682062"/>
            <a:ext cx="8939784" cy="457200"/>
          </a:xfrm>
        </p:spPr>
        <p:txBody>
          <a:bodyPr rtlCol="0" anchor="t">
            <a:normAutofit/>
          </a:bodyPr>
          <a:lstStyle>
            <a:lvl1pPr marL="0" indent="0" algn="ctr">
              <a:buNone/>
              <a:tabLst>
                <a:tab pos="2633663" algn="l"/>
              </a:tabLst>
              <a:defRPr sz="1800">
                <a:solidFill>
                  <a:schemeClr val="tx1">
                    <a:lumMod val="95000"/>
                    <a:lumOff val="5000"/>
                  </a:schemeClr>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pl-PL"/>
              <a:t>Kliknij, aby edytować style wzorca tekstu</a:t>
            </a:r>
          </a:p>
        </p:txBody>
      </p:sp>
      <p:sp>
        <p:nvSpPr>
          <p:cNvPr id="4" name="Data — symbol zastępczy 3"/>
          <p:cNvSpPr>
            <a:spLocks noGrp="1"/>
          </p:cNvSpPr>
          <p:nvPr>
            <p:ph type="dt" sz="half" idx="10"/>
          </p:nvPr>
        </p:nvSpPr>
        <p:spPr>
          <a:xfrm>
            <a:off x="5318760" y="1344502"/>
            <a:ext cx="1554480" cy="498781"/>
          </a:xfrm>
        </p:spPr>
        <p:txBody>
          <a:bodyPr rtlCol="0"/>
          <a:lstStyle>
            <a:lvl1pPr algn="ctr">
              <a:defRPr lang="en-US" sz="1300" kern="1200" spc="0" baseline="0">
                <a:solidFill>
                  <a:srgbClr val="FFFFFF"/>
                </a:solidFill>
                <a:latin typeface="+mn-lt"/>
                <a:ea typeface="+mn-ea"/>
                <a:cs typeface="+mn-cs"/>
              </a:defRPr>
            </a:lvl1pPr>
          </a:lstStyle>
          <a:p>
            <a:pPr rtl="0"/>
            <a:fld id="{81C9E4F4-16A6-4438-87AB-4F5DC3B5A8D3}" type="datetime1">
              <a:rPr lang="pl-PL" smtClean="0"/>
              <a:pPr rtl="0"/>
              <a:t>22.06.2022</a:t>
            </a:fld>
            <a:endParaRPr lang="en-US" dirty="0"/>
          </a:p>
        </p:txBody>
      </p:sp>
      <p:sp>
        <p:nvSpPr>
          <p:cNvPr id="5" name="Stopka — symbol zastępczy 4"/>
          <p:cNvSpPr>
            <a:spLocks noGrp="1"/>
          </p:cNvSpPr>
          <p:nvPr>
            <p:ph type="ftr" sz="quarter" idx="11"/>
          </p:nvPr>
        </p:nvSpPr>
        <p:spPr>
          <a:xfrm>
            <a:off x="1629157" y="5177408"/>
            <a:ext cx="5660134" cy="228600"/>
          </a:xfrm>
        </p:spPr>
        <p:txBody>
          <a:bodyPr rtlCol="0"/>
          <a:lstStyle>
            <a:lvl1pPr algn="l">
              <a:defRPr>
                <a:solidFill>
                  <a:schemeClr val="tx1">
                    <a:lumMod val="85000"/>
                    <a:lumOff val="15000"/>
                  </a:schemeClr>
                </a:solidFill>
              </a:defRPr>
            </a:lvl1pPr>
          </a:lstStyle>
          <a:p>
            <a:pPr rtl="0"/>
            <a:endParaRPr lang="en-US" dirty="0"/>
          </a:p>
        </p:txBody>
      </p:sp>
      <p:sp>
        <p:nvSpPr>
          <p:cNvPr id="6" name="Numer slajdu — symbol zastępczy 5"/>
          <p:cNvSpPr>
            <a:spLocks noGrp="1"/>
          </p:cNvSpPr>
          <p:nvPr>
            <p:ph type="sldNum" sz="quarter" idx="12"/>
          </p:nvPr>
        </p:nvSpPr>
        <p:spPr>
          <a:xfrm>
            <a:off x="8604504" y="5177408"/>
            <a:ext cx="1958339" cy="228600"/>
          </a:xfrm>
        </p:spPr>
        <p:txBody>
          <a:bodyPr rtlCol="0"/>
          <a:lstStyle>
            <a:lvl1pPr>
              <a:defRPr>
                <a:solidFill>
                  <a:schemeClr val="tx1">
                    <a:lumMod val="85000"/>
                    <a:lumOff val="15000"/>
                  </a:schemeClr>
                </a:solidFill>
              </a:defRPr>
            </a:lvl1pPr>
          </a:lstStyle>
          <a:p>
            <a:pPr rtl="0"/>
            <a:fld id="{34B7E4EF-A1BD-40F4-AB7B-04F084DD991D}" type="slidenum">
              <a:rPr lang="en-US" smtClean="0"/>
              <a:pPr rtl="0"/>
              <a:t>‹#›</a:t>
            </a:fld>
            <a:endParaRPr lang="en-US" dirty="0"/>
          </a:p>
        </p:txBody>
      </p:sp>
    </p:spTree>
    <p:extLst>
      <p:ext uri="{BB962C8B-B14F-4D97-AF65-F5344CB8AC3E}">
        <p14:creationId xmlns:p14="http://schemas.microsoft.com/office/powerpoint/2010/main" xmlns="" val="606071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8" name="Tytuł 7"/>
          <p:cNvSpPr>
            <a:spLocks noGrp="1"/>
          </p:cNvSpPr>
          <p:nvPr>
            <p:ph type="title"/>
          </p:nvPr>
        </p:nvSpPr>
        <p:spPr/>
        <p:txBody>
          <a:bodyPr rtlCol="0"/>
          <a:lstStyle/>
          <a:p>
            <a:pPr rtl="0"/>
            <a:r>
              <a:rPr lang="pl-PL"/>
              <a:t>Kliknij, aby edytować styl</a:t>
            </a:r>
            <a:endParaRPr lang="en-US" dirty="0"/>
          </a:p>
        </p:txBody>
      </p:sp>
      <p:sp>
        <p:nvSpPr>
          <p:cNvPr id="3" name="Zawartość — symbol zastępczy 2"/>
          <p:cNvSpPr>
            <a:spLocks noGrp="1"/>
          </p:cNvSpPr>
          <p:nvPr>
            <p:ph sz="half" idx="1"/>
          </p:nvPr>
        </p:nvSpPr>
        <p:spPr>
          <a:xfrm>
            <a:off x="1066800" y="2103120"/>
            <a:ext cx="466344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pl-PL"/>
              <a:t>Kliknij, aby edytować style wzorca tekstu</a:t>
            </a:r>
          </a:p>
          <a:p>
            <a:pPr lvl="1" rtl="0"/>
            <a:r>
              <a:rPr lang="pl-PL"/>
              <a:t>Drugi poziom</a:t>
            </a:r>
          </a:p>
          <a:p>
            <a:pPr lvl="2" rtl="0"/>
            <a:r>
              <a:rPr lang="pl-PL"/>
              <a:t>Trzeci poziom</a:t>
            </a:r>
          </a:p>
          <a:p>
            <a:pPr lvl="3" rtl="0"/>
            <a:r>
              <a:rPr lang="pl-PL"/>
              <a:t>Czwarty poziom</a:t>
            </a:r>
          </a:p>
          <a:p>
            <a:pPr lvl="4" rtl="0"/>
            <a:r>
              <a:rPr lang="pl-PL"/>
              <a:t>Piąty poziom</a:t>
            </a:r>
            <a:endParaRPr lang="en-US" dirty="0"/>
          </a:p>
        </p:txBody>
      </p:sp>
      <p:sp>
        <p:nvSpPr>
          <p:cNvPr id="4" name="Zawartość — symbol zastępczy 3"/>
          <p:cNvSpPr>
            <a:spLocks noGrp="1"/>
          </p:cNvSpPr>
          <p:nvPr>
            <p:ph sz="half" idx="2"/>
          </p:nvPr>
        </p:nvSpPr>
        <p:spPr>
          <a:xfrm>
            <a:off x="6461760" y="2103120"/>
            <a:ext cx="466344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pl-PL"/>
              <a:t>Kliknij, aby edytować style wzorca tekstu</a:t>
            </a:r>
          </a:p>
          <a:p>
            <a:pPr lvl="1" rtl="0"/>
            <a:r>
              <a:rPr lang="pl-PL"/>
              <a:t>Drugi poziom</a:t>
            </a:r>
          </a:p>
          <a:p>
            <a:pPr lvl="2" rtl="0"/>
            <a:r>
              <a:rPr lang="pl-PL"/>
              <a:t>Trzeci poziom</a:t>
            </a:r>
          </a:p>
          <a:p>
            <a:pPr lvl="3" rtl="0"/>
            <a:r>
              <a:rPr lang="pl-PL"/>
              <a:t>Czwarty poziom</a:t>
            </a:r>
          </a:p>
          <a:p>
            <a:pPr lvl="4" rtl="0"/>
            <a:r>
              <a:rPr lang="pl-PL"/>
              <a:t>Piąty poziom</a:t>
            </a:r>
            <a:endParaRPr lang="en-US" dirty="0"/>
          </a:p>
        </p:txBody>
      </p:sp>
      <p:sp>
        <p:nvSpPr>
          <p:cNvPr id="5" name="Data — symbol zastępczy 4"/>
          <p:cNvSpPr>
            <a:spLocks noGrp="1"/>
          </p:cNvSpPr>
          <p:nvPr>
            <p:ph type="dt" sz="half" idx="10"/>
          </p:nvPr>
        </p:nvSpPr>
        <p:spPr/>
        <p:txBody>
          <a:bodyPr rtlCol="0"/>
          <a:lstStyle/>
          <a:p>
            <a:pPr rtl="0"/>
            <a:fld id="{8F9E9CAD-0F3C-4A80-BB5E-125D14EA3F8F}" type="datetime1">
              <a:rPr lang="pl-PL" smtClean="0"/>
              <a:pPr rtl="0"/>
              <a:t>22.06.2022</a:t>
            </a:fld>
            <a:endParaRPr lang="en-US" dirty="0"/>
          </a:p>
        </p:txBody>
      </p:sp>
      <p:sp>
        <p:nvSpPr>
          <p:cNvPr id="6" name="Stopka — symbol zastępczy 5"/>
          <p:cNvSpPr>
            <a:spLocks noGrp="1"/>
          </p:cNvSpPr>
          <p:nvPr>
            <p:ph type="ftr" sz="quarter" idx="11"/>
          </p:nvPr>
        </p:nvSpPr>
        <p:spPr/>
        <p:txBody>
          <a:bodyPr rtlCol="0"/>
          <a:lstStyle/>
          <a:p>
            <a:pPr rtl="0"/>
            <a:endParaRPr lang="en-US" dirty="0"/>
          </a:p>
        </p:txBody>
      </p:sp>
      <p:sp>
        <p:nvSpPr>
          <p:cNvPr id="7" name="Numer slajdu — symbol zastępczy 6"/>
          <p:cNvSpPr>
            <a:spLocks noGrp="1"/>
          </p:cNvSpPr>
          <p:nvPr>
            <p:ph type="sldNum" sz="quarter" idx="12"/>
          </p:nvPr>
        </p:nvSpPr>
        <p:spPr/>
        <p:txBody>
          <a:bodyPr rtlCol="0"/>
          <a:lstStyle/>
          <a:p>
            <a:pPr rtl="0"/>
            <a:fld id="{34B7E4EF-A1BD-40F4-AB7B-04F084DD991D}" type="slidenum">
              <a:rPr lang="en-US" smtClean="0"/>
              <a:pPr rtl="0"/>
              <a:t>‹#›</a:t>
            </a:fld>
            <a:endParaRPr lang="en-US" dirty="0"/>
          </a:p>
        </p:txBody>
      </p:sp>
    </p:spTree>
    <p:extLst>
      <p:ext uri="{BB962C8B-B14F-4D97-AF65-F5344CB8AC3E}">
        <p14:creationId xmlns:p14="http://schemas.microsoft.com/office/powerpoint/2010/main" xmlns="" val="2744672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rtlCol="0"/>
          <a:lstStyle/>
          <a:p>
            <a:pPr rtl="0"/>
            <a:r>
              <a:rPr lang="pl-PL"/>
              <a:t>Kliknij, aby edytować styl</a:t>
            </a:r>
            <a:endParaRPr lang="en-US" dirty="0"/>
          </a:p>
        </p:txBody>
      </p:sp>
      <p:sp>
        <p:nvSpPr>
          <p:cNvPr id="3" name="Tekst — symbol zastępczy 2"/>
          <p:cNvSpPr>
            <a:spLocks noGrp="1"/>
          </p:cNvSpPr>
          <p:nvPr>
            <p:ph type="body" idx="1"/>
          </p:nvPr>
        </p:nvSpPr>
        <p:spPr>
          <a:xfrm>
            <a:off x="1069848" y="2074334"/>
            <a:ext cx="4663440" cy="640080"/>
          </a:xfrm>
        </p:spPr>
        <p:txBody>
          <a:bodyPr rtlCol="0" anchor="ctr">
            <a:normAutofit/>
          </a:bodyPr>
          <a:lstStyle>
            <a:lvl1pPr marL="0" indent="0" algn="l">
              <a:spcBef>
                <a:spcPts val="0"/>
              </a:spcBef>
              <a:buNone/>
              <a:defRPr sz="1900" b="1" i="0">
                <a:solidFill>
                  <a:schemeClr val="tx1"/>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pl-PL"/>
              <a:t>Kliknij, aby edytować style wzorca tekstu</a:t>
            </a:r>
          </a:p>
        </p:txBody>
      </p:sp>
      <p:sp>
        <p:nvSpPr>
          <p:cNvPr id="4" name="Zawartość — symbol zastępczy 3"/>
          <p:cNvSpPr>
            <a:spLocks noGrp="1"/>
          </p:cNvSpPr>
          <p:nvPr>
            <p:ph sz="half" idx="2"/>
          </p:nvPr>
        </p:nvSpPr>
        <p:spPr>
          <a:xfrm>
            <a:off x="1069848" y="2792472"/>
            <a:ext cx="4663440" cy="3163825"/>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pl-PL"/>
              <a:t>Kliknij, aby edytować style wzorca tekstu</a:t>
            </a:r>
          </a:p>
          <a:p>
            <a:pPr lvl="1" rtl="0"/>
            <a:r>
              <a:rPr lang="pl-PL"/>
              <a:t>Drugi poziom</a:t>
            </a:r>
          </a:p>
          <a:p>
            <a:pPr lvl="2" rtl="0"/>
            <a:r>
              <a:rPr lang="pl-PL"/>
              <a:t>Trzeci poziom</a:t>
            </a:r>
          </a:p>
          <a:p>
            <a:pPr lvl="3" rtl="0"/>
            <a:r>
              <a:rPr lang="pl-PL"/>
              <a:t>Czwarty poziom</a:t>
            </a:r>
          </a:p>
          <a:p>
            <a:pPr lvl="4" rtl="0"/>
            <a:r>
              <a:rPr lang="pl-PL"/>
              <a:t>Piąty poziom</a:t>
            </a:r>
            <a:endParaRPr lang="pl"/>
          </a:p>
        </p:txBody>
      </p:sp>
      <p:sp>
        <p:nvSpPr>
          <p:cNvPr id="5" name="Tekst — symbol zastępczy 4"/>
          <p:cNvSpPr>
            <a:spLocks noGrp="1"/>
          </p:cNvSpPr>
          <p:nvPr>
            <p:ph type="body" sz="quarter" idx="3"/>
          </p:nvPr>
        </p:nvSpPr>
        <p:spPr>
          <a:xfrm>
            <a:off x="6458712" y="2074334"/>
            <a:ext cx="4663440" cy="640080"/>
          </a:xfrm>
        </p:spPr>
        <p:txBody>
          <a:bodyPr rtlCol="0" anchor="ctr">
            <a:normAutofit/>
          </a:bodyPr>
          <a:lstStyle>
            <a:lvl1pPr marL="0" indent="0" algn="l">
              <a:spcBef>
                <a:spcPts val="0"/>
              </a:spcBef>
              <a:buNone/>
              <a:defRPr sz="1900" b="1">
                <a:solidFill>
                  <a:schemeClr val="tx1"/>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pl-PL"/>
              <a:t>Kliknij, aby edytować style wzorca tekstu</a:t>
            </a:r>
          </a:p>
        </p:txBody>
      </p:sp>
      <p:sp>
        <p:nvSpPr>
          <p:cNvPr id="6" name="Zawartość — symbol zastępczy 5"/>
          <p:cNvSpPr>
            <a:spLocks noGrp="1"/>
          </p:cNvSpPr>
          <p:nvPr>
            <p:ph sz="quarter" idx="4"/>
          </p:nvPr>
        </p:nvSpPr>
        <p:spPr>
          <a:xfrm>
            <a:off x="6458712" y="2792471"/>
            <a:ext cx="4663440" cy="3164509"/>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pl-PL"/>
              <a:t>Kliknij, aby edytować style wzorca tekstu</a:t>
            </a:r>
          </a:p>
          <a:p>
            <a:pPr lvl="1" rtl="0"/>
            <a:r>
              <a:rPr lang="pl-PL"/>
              <a:t>Drugi poziom</a:t>
            </a:r>
          </a:p>
          <a:p>
            <a:pPr lvl="2" rtl="0"/>
            <a:r>
              <a:rPr lang="pl-PL"/>
              <a:t>Trzeci poziom</a:t>
            </a:r>
          </a:p>
          <a:p>
            <a:pPr lvl="3" rtl="0"/>
            <a:r>
              <a:rPr lang="pl-PL"/>
              <a:t>Czwarty poziom</a:t>
            </a:r>
          </a:p>
          <a:p>
            <a:pPr lvl="4" rtl="0"/>
            <a:r>
              <a:rPr lang="pl-PL"/>
              <a:t>Piąty poziom</a:t>
            </a:r>
            <a:endParaRPr lang="pl"/>
          </a:p>
        </p:txBody>
      </p:sp>
      <p:sp>
        <p:nvSpPr>
          <p:cNvPr id="7" name="Data — symbol zastępczy 6"/>
          <p:cNvSpPr>
            <a:spLocks noGrp="1"/>
          </p:cNvSpPr>
          <p:nvPr>
            <p:ph type="dt" sz="half" idx="10"/>
          </p:nvPr>
        </p:nvSpPr>
        <p:spPr/>
        <p:txBody>
          <a:bodyPr rtlCol="0"/>
          <a:lstStyle/>
          <a:p>
            <a:pPr rtl="0"/>
            <a:fld id="{E22AC233-C75A-4ABB-8E66-F95B5065B39F}" type="datetime1">
              <a:rPr lang="pl-PL" smtClean="0"/>
              <a:pPr rtl="0"/>
              <a:t>22.06.2022</a:t>
            </a:fld>
            <a:endParaRPr lang="en-US" dirty="0"/>
          </a:p>
        </p:txBody>
      </p:sp>
      <p:sp>
        <p:nvSpPr>
          <p:cNvPr id="8" name="Stopka — symbol zastępczy 7"/>
          <p:cNvSpPr>
            <a:spLocks noGrp="1"/>
          </p:cNvSpPr>
          <p:nvPr>
            <p:ph type="ftr" sz="quarter" idx="11"/>
          </p:nvPr>
        </p:nvSpPr>
        <p:spPr/>
        <p:txBody>
          <a:bodyPr rtlCol="0"/>
          <a:lstStyle/>
          <a:p>
            <a:pPr rtl="0"/>
            <a:endParaRPr lang="en-US" dirty="0"/>
          </a:p>
        </p:txBody>
      </p:sp>
      <p:sp>
        <p:nvSpPr>
          <p:cNvPr id="9" name="Numer slajdu — symbol zastępczy 8"/>
          <p:cNvSpPr>
            <a:spLocks noGrp="1"/>
          </p:cNvSpPr>
          <p:nvPr>
            <p:ph type="sldNum" sz="quarter" idx="12"/>
          </p:nvPr>
        </p:nvSpPr>
        <p:spPr/>
        <p:txBody>
          <a:bodyPr rtlCol="0"/>
          <a:lstStyle/>
          <a:p>
            <a:pPr rtl="0"/>
            <a:fld id="{34B7E4EF-A1BD-40F4-AB7B-04F084DD991D}" type="slidenum">
              <a:rPr lang="en-US" smtClean="0"/>
              <a:pPr rtl="0"/>
              <a:t>‹#›</a:t>
            </a:fld>
            <a:endParaRPr lang="en-US" dirty="0"/>
          </a:p>
        </p:txBody>
      </p:sp>
    </p:spTree>
    <p:extLst>
      <p:ext uri="{BB962C8B-B14F-4D97-AF65-F5344CB8AC3E}">
        <p14:creationId xmlns:p14="http://schemas.microsoft.com/office/powerpoint/2010/main" xmlns="" val="2929960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rtlCol="0"/>
          <a:lstStyle/>
          <a:p>
            <a:pPr rtl="0"/>
            <a:r>
              <a:rPr lang="pl-PL"/>
              <a:t>Kliknij, aby edytować styl</a:t>
            </a:r>
            <a:endParaRPr lang="en-US" dirty="0"/>
          </a:p>
        </p:txBody>
      </p:sp>
      <p:sp>
        <p:nvSpPr>
          <p:cNvPr id="3" name="Data — symbol zastępczy 2"/>
          <p:cNvSpPr>
            <a:spLocks noGrp="1"/>
          </p:cNvSpPr>
          <p:nvPr>
            <p:ph type="dt" sz="half" idx="10"/>
          </p:nvPr>
        </p:nvSpPr>
        <p:spPr/>
        <p:txBody>
          <a:bodyPr rtlCol="0"/>
          <a:lstStyle/>
          <a:p>
            <a:pPr rtl="0"/>
            <a:fld id="{1050CA8E-29E9-4255-834A-5506FCFC9DB9}" type="datetime1">
              <a:rPr lang="pl-PL" smtClean="0"/>
              <a:pPr rtl="0"/>
              <a:t>22.06.2022</a:t>
            </a:fld>
            <a:endParaRPr lang="en-US" dirty="0"/>
          </a:p>
        </p:txBody>
      </p:sp>
      <p:sp>
        <p:nvSpPr>
          <p:cNvPr id="4" name="Stopka — symbol zastępczy 3"/>
          <p:cNvSpPr>
            <a:spLocks noGrp="1"/>
          </p:cNvSpPr>
          <p:nvPr>
            <p:ph type="ftr" sz="quarter" idx="11"/>
          </p:nvPr>
        </p:nvSpPr>
        <p:spPr/>
        <p:txBody>
          <a:bodyPr rtlCol="0"/>
          <a:lstStyle/>
          <a:p>
            <a:pPr rtl="0"/>
            <a:endParaRPr lang="en-US" dirty="0"/>
          </a:p>
        </p:txBody>
      </p:sp>
      <p:sp>
        <p:nvSpPr>
          <p:cNvPr id="5" name="Numer slajdu — symbol zastępczy 4"/>
          <p:cNvSpPr>
            <a:spLocks noGrp="1"/>
          </p:cNvSpPr>
          <p:nvPr>
            <p:ph type="sldNum" sz="quarter" idx="12"/>
          </p:nvPr>
        </p:nvSpPr>
        <p:spPr/>
        <p:txBody>
          <a:bodyPr rtlCol="0"/>
          <a:lstStyle/>
          <a:p>
            <a:pPr rtl="0"/>
            <a:fld id="{34B7E4EF-A1BD-40F4-AB7B-04F084DD991D}" type="slidenum">
              <a:rPr lang="en-US" smtClean="0"/>
              <a:pPr rtl="0"/>
              <a:t>‹#›</a:t>
            </a:fld>
            <a:endParaRPr lang="en-US" dirty="0"/>
          </a:p>
        </p:txBody>
      </p:sp>
    </p:spTree>
    <p:extLst>
      <p:ext uri="{BB962C8B-B14F-4D97-AF65-F5344CB8AC3E}">
        <p14:creationId xmlns:p14="http://schemas.microsoft.com/office/powerpoint/2010/main" xmlns="" val="2667413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a — symbol zastępczy 1"/>
          <p:cNvSpPr>
            <a:spLocks noGrp="1"/>
          </p:cNvSpPr>
          <p:nvPr>
            <p:ph type="dt" sz="half" idx="10"/>
          </p:nvPr>
        </p:nvSpPr>
        <p:spPr/>
        <p:txBody>
          <a:bodyPr rtlCol="0"/>
          <a:lstStyle/>
          <a:p>
            <a:pPr rtl="0"/>
            <a:fld id="{A883F517-6B00-4EBE-BB1E-5A3C870E7B5B}" type="datetime1">
              <a:rPr lang="pl-PL" smtClean="0"/>
              <a:pPr rtl="0"/>
              <a:t>22.06.2022</a:t>
            </a:fld>
            <a:endParaRPr lang="en-US" dirty="0"/>
          </a:p>
        </p:txBody>
      </p:sp>
      <p:sp>
        <p:nvSpPr>
          <p:cNvPr id="3" name="Stopka — symbol zastępczy 2"/>
          <p:cNvSpPr>
            <a:spLocks noGrp="1"/>
          </p:cNvSpPr>
          <p:nvPr>
            <p:ph type="ftr" sz="quarter" idx="11"/>
          </p:nvPr>
        </p:nvSpPr>
        <p:spPr/>
        <p:txBody>
          <a:bodyPr rtlCol="0"/>
          <a:lstStyle/>
          <a:p>
            <a:pPr rtl="0"/>
            <a:endParaRPr lang="en-US" dirty="0"/>
          </a:p>
        </p:txBody>
      </p:sp>
      <p:sp>
        <p:nvSpPr>
          <p:cNvPr id="4" name="Numer slajdu — symbol zastępczy 3"/>
          <p:cNvSpPr>
            <a:spLocks noGrp="1"/>
          </p:cNvSpPr>
          <p:nvPr>
            <p:ph type="sldNum" sz="quarter" idx="12"/>
          </p:nvPr>
        </p:nvSpPr>
        <p:spPr/>
        <p:txBody>
          <a:bodyPr rtlCol="0"/>
          <a:lstStyle/>
          <a:p>
            <a:pPr rtl="0"/>
            <a:fld id="{34B7E4EF-A1BD-40F4-AB7B-04F084DD991D}" type="slidenum">
              <a:rPr lang="en-US" smtClean="0"/>
              <a:pPr rtl="0"/>
              <a:t>‹#›</a:t>
            </a:fld>
            <a:endParaRPr lang="en-US" dirty="0"/>
          </a:p>
        </p:txBody>
      </p:sp>
    </p:spTree>
    <p:extLst>
      <p:ext uri="{BB962C8B-B14F-4D97-AF65-F5344CB8AC3E}">
        <p14:creationId xmlns:p14="http://schemas.microsoft.com/office/powerpoint/2010/main" xmlns="" val="907247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Zawartość z podpisem">
    <p:spTree>
      <p:nvGrpSpPr>
        <p:cNvPr id="1" name=""/>
        <p:cNvGrpSpPr/>
        <p:nvPr/>
      </p:nvGrpSpPr>
      <p:grpSpPr>
        <a:xfrm>
          <a:off x="0" y="0"/>
          <a:ext cx="0" cy="0"/>
          <a:chOff x="0" y="0"/>
          <a:chExt cx="0" cy="0"/>
        </a:xfrm>
      </p:grpSpPr>
      <p:sp>
        <p:nvSpPr>
          <p:cNvPr id="10" name="Prostokąt 9">
            <a:extLst>
              <a:ext uri="{FF2B5EF4-FFF2-40B4-BE49-F238E27FC236}">
                <a16:creationId xmlns:a16="http://schemas.microsoft.com/office/drawing/2014/main" xmlns="" id="{D5E1BBF9-8BEF-4353-BA68-30AAF9EBD8D8}"/>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Prostokąt 12">
            <a:extLst>
              <a:ext uri="{FF2B5EF4-FFF2-40B4-BE49-F238E27FC236}">
                <a16:creationId xmlns:a16="http://schemas.microsoft.com/office/drawing/2014/main" xmlns="" id="{5B941C21-2A5D-4912-AB06-1BB0C0EB6AE1}"/>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ytuł 1"/>
          <p:cNvSpPr>
            <a:spLocks noGrp="1"/>
          </p:cNvSpPr>
          <p:nvPr>
            <p:ph type="title"/>
          </p:nvPr>
        </p:nvSpPr>
        <p:spPr>
          <a:xfrm>
            <a:off x="8458200" y="607392"/>
            <a:ext cx="3161963" cy="1645920"/>
          </a:xfrm>
        </p:spPr>
        <p:txBody>
          <a:bodyPr rtlCol="0" anchor="b">
            <a:normAutofit/>
          </a:bodyPr>
          <a:lstStyle>
            <a:lvl1pPr algn="l" defTabSz="914400" rtl="0" eaLnBrk="1" latinLnBrk="0" hangingPunct="1">
              <a:lnSpc>
                <a:spcPct val="100000"/>
              </a:lnSpc>
              <a:spcBef>
                <a:spcPct val="0"/>
              </a:spcBef>
              <a:buNone/>
              <a:defRPr lang="en-US" sz="3200" b="0" kern="1200" cap="none" spc="0" baseline="0" dirty="0">
                <a:solidFill>
                  <a:schemeClr val="tx1"/>
                </a:solidFill>
                <a:effectLst/>
                <a:latin typeface="+mj-lt"/>
                <a:ea typeface="+mn-ea"/>
                <a:cs typeface="+mn-cs"/>
              </a:defRPr>
            </a:lvl1pPr>
          </a:lstStyle>
          <a:p>
            <a:pPr rtl="0"/>
            <a:r>
              <a:rPr lang="pl-PL"/>
              <a:t>Kliknij, aby edytować styl</a:t>
            </a:r>
            <a:endParaRPr lang="en-US" dirty="0"/>
          </a:p>
        </p:txBody>
      </p:sp>
      <p:sp>
        <p:nvSpPr>
          <p:cNvPr id="3" name="Zawartość — symbol zastępczy 2"/>
          <p:cNvSpPr>
            <a:spLocks noGrp="1"/>
          </p:cNvSpPr>
          <p:nvPr>
            <p:ph idx="1"/>
          </p:nvPr>
        </p:nvSpPr>
        <p:spPr>
          <a:xfrm>
            <a:off x="685800" y="609600"/>
            <a:ext cx="6858000" cy="5334000"/>
          </a:xfrm>
        </p:spPr>
        <p:txBody>
          <a:bodyPr rtlCol="0"/>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pl-PL"/>
              <a:t>Kliknij, aby edytować style wzorca tekstu</a:t>
            </a:r>
          </a:p>
          <a:p>
            <a:pPr lvl="1" rtl="0"/>
            <a:r>
              <a:rPr lang="pl-PL"/>
              <a:t>Drugi poziom</a:t>
            </a:r>
          </a:p>
          <a:p>
            <a:pPr lvl="2" rtl="0"/>
            <a:r>
              <a:rPr lang="pl-PL"/>
              <a:t>Trzeci poziom</a:t>
            </a:r>
          </a:p>
          <a:p>
            <a:pPr lvl="3" rtl="0"/>
            <a:r>
              <a:rPr lang="pl-PL"/>
              <a:t>Czwarty poziom</a:t>
            </a:r>
          </a:p>
          <a:p>
            <a:pPr lvl="4" rtl="0"/>
            <a:r>
              <a:rPr lang="pl-PL"/>
              <a:t>Piąty poziom</a:t>
            </a:r>
            <a:endParaRPr lang="en-US" dirty="0"/>
          </a:p>
        </p:txBody>
      </p:sp>
      <p:sp>
        <p:nvSpPr>
          <p:cNvPr id="4" name="Tekst — symbol zastępczy 3"/>
          <p:cNvSpPr>
            <a:spLocks noGrp="1"/>
          </p:cNvSpPr>
          <p:nvPr>
            <p:ph type="body" sz="half" idx="2"/>
          </p:nvPr>
        </p:nvSpPr>
        <p:spPr>
          <a:xfrm>
            <a:off x="8458200" y="2336800"/>
            <a:ext cx="3161963" cy="3606800"/>
          </a:xfrm>
        </p:spPr>
        <p:txBody>
          <a:bodyPr rtlCol="0">
            <a:normAutofit/>
          </a:bodyPr>
          <a:lstStyle>
            <a:lvl1pPr marL="0" indent="0">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pl-PL"/>
              <a:t>Kliknij, aby edytować style wzorca tekstu</a:t>
            </a:r>
          </a:p>
        </p:txBody>
      </p:sp>
      <p:sp>
        <p:nvSpPr>
          <p:cNvPr id="8" name="Data — symbol zastępczy 7"/>
          <p:cNvSpPr>
            <a:spLocks noGrp="1"/>
          </p:cNvSpPr>
          <p:nvPr>
            <p:ph type="dt" sz="half" idx="10"/>
          </p:nvPr>
        </p:nvSpPr>
        <p:spPr>
          <a:xfrm>
            <a:off x="5588000" y="6035040"/>
            <a:ext cx="1955800" cy="365760"/>
          </a:xfrm>
        </p:spPr>
        <p:txBody>
          <a:bodyPr rtlCol="0"/>
          <a:lstStyle>
            <a:lvl1pPr>
              <a:defRPr>
                <a:solidFill>
                  <a:schemeClr val="tx1">
                    <a:lumMod val="85000"/>
                    <a:lumOff val="15000"/>
                  </a:schemeClr>
                </a:solidFill>
              </a:defRPr>
            </a:lvl1pPr>
          </a:lstStyle>
          <a:p>
            <a:pPr rtl="0"/>
            <a:fld id="{01960BF6-A2FB-4490-B0E1-2EFE4D703CA1}" type="datetime1">
              <a:rPr lang="pl-PL" smtClean="0"/>
              <a:pPr rtl="0"/>
              <a:t>22.06.2022</a:t>
            </a:fld>
            <a:endParaRPr lang="en-US" dirty="0"/>
          </a:p>
        </p:txBody>
      </p:sp>
      <p:sp>
        <p:nvSpPr>
          <p:cNvPr id="9" name="Stopka — symbol zastępczy 8"/>
          <p:cNvSpPr>
            <a:spLocks noGrp="1"/>
          </p:cNvSpPr>
          <p:nvPr>
            <p:ph type="ftr" sz="quarter" idx="11"/>
          </p:nvPr>
        </p:nvSpPr>
        <p:spPr>
          <a:xfrm>
            <a:off x="685801" y="6035040"/>
            <a:ext cx="4584700" cy="365760"/>
          </a:xfrm>
        </p:spPr>
        <p:txBody>
          <a:bodyPr rtlCol="0"/>
          <a:lstStyle>
            <a:lvl1pPr algn="l">
              <a:defRPr/>
            </a:lvl1pPr>
          </a:lstStyle>
          <a:p>
            <a:pPr rtl="0"/>
            <a:endParaRPr lang="en-US" dirty="0"/>
          </a:p>
        </p:txBody>
      </p:sp>
      <p:sp>
        <p:nvSpPr>
          <p:cNvPr id="11" name="Numer slajdu — symbol zastępczy 10"/>
          <p:cNvSpPr>
            <a:spLocks noGrp="1"/>
          </p:cNvSpPr>
          <p:nvPr>
            <p:ph type="sldNum" sz="quarter" idx="12"/>
          </p:nvPr>
        </p:nvSpPr>
        <p:spPr>
          <a:xfrm>
            <a:off x="10396728" y="6035040"/>
            <a:ext cx="1223435" cy="365760"/>
          </a:xfrm>
        </p:spPr>
        <p:txBody>
          <a:bodyPr rtlCol="0"/>
          <a:lstStyle>
            <a:lvl1pPr>
              <a:defRPr>
                <a:solidFill>
                  <a:schemeClr val="tx1">
                    <a:lumMod val="85000"/>
                    <a:lumOff val="15000"/>
                  </a:schemeClr>
                </a:solidFill>
              </a:defRPr>
            </a:lvl1pPr>
          </a:lstStyle>
          <a:p>
            <a:pPr rtl="0"/>
            <a:fld id="{34B7E4EF-A1BD-40F4-AB7B-04F084DD991D}" type="slidenum">
              <a:rPr lang="en-US" smtClean="0"/>
              <a:pPr rtl="0"/>
              <a:t>‹#›</a:t>
            </a:fld>
            <a:endParaRPr lang="en-US" dirty="0"/>
          </a:p>
        </p:txBody>
      </p:sp>
    </p:spTree>
    <p:extLst>
      <p:ext uri="{BB962C8B-B14F-4D97-AF65-F5344CB8AC3E}">
        <p14:creationId xmlns:p14="http://schemas.microsoft.com/office/powerpoint/2010/main" xmlns="" val="2488602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spTree>
      <p:nvGrpSpPr>
        <p:cNvPr id="1" name=""/>
        <p:cNvGrpSpPr/>
        <p:nvPr/>
      </p:nvGrpSpPr>
      <p:grpSpPr>
        <a:xfrm>
          <a:off x="0" y="0"/>
          <a:ext cx="0" cy="0"/>
          <a:chOff x="0" y="0"/>
          <a:chExt cx="0" cy="0"/>
        </a:xfrm>
      </p:grpSpPr>
      <p:sp>
        <p:nvSpPr>
          <p:cNvPr id="11" name="Prostokąt 10">
            <a:extLst>
              <a:ext uri="{FF2B5EF4-FFF2-40B4-BE49-F238E27FC236}">
                <a16:creationId xmlns:a16="http://schemas.microsoft.com/office/drawing/2014/main" xmlns="" id="{E687CA98-D9C7-497F-A1DA-7D22F8753BCE}"/>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Obraz — symbol zastępczy 2"/>
          <p:cNvSpPr>
            <a:spLocks noGrp="1" noChangeAspect="1"/>
          </p:cNvSpPr>
          <p:nvPr>
            <p:ph type="pic" idx="1"/>
          </p:nvPr>
        </p:nvSpPr>
        <p:spPr>
          <a:xfrm>
            <a:off x="228599" y="237744"/>
            <a:ext cx="7696201" cy="6382512"/>
          </a:xfrm>
          <a:solidFill>
            <a:schemeClr val="accent1">
              <a:lumMod val="60000"/>
              <a:lumOff val="40000"/>
            </a:schemeClr>
          </a:solidFill>
          <a:ln>
            <a:noFill/>
          </a:ln>
        </p:spPr>
        <p:txBody>
          <a:bodyPr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pl-PL"/>
              <a:t>Kliknij ikonę, aby dodać obraz</a:t>
            </a:r>
            <a:endParaRPr lang="en-US" dirty="0"/>
          </a:p>
        </p:txBody>
      </p:sp>
      <p:sp>
        <p:nvSpPr>
          <p:cNvPr id="5" name="Data — symbol zastępczy 4"/>
          <p:cNvSpPr>
            <a:spLocks noGrp="1"/>
          </p:cNvSpPr>
          <p:nvPr>
            <p:ph type="dt" sz="half" idx="10"/>
          </p:nvPr>
        </p:nvSpPr>
        <p:spPr>
          <a:xfrm>
            <a:off x="5662337" y="6035040"/>
            <a:ext cx="2071963" cy="365760"/>
          </a:xfrm>
        </p:spPr>
        <p:txBody>
          <a:bodyPr rtlCol="0"/>
          <a:lstStyle>
            <a:lvl1pPr>
              <a:defRPr b="1">
                <a:solidFill>
                  <a:srgbClr val="FFFFFF"/>
                </a:solidFill>
                <a:effectLst>
                  <a:outerShdw blurRad="19050" dist="6350" dir="2700000" algn="tl" rotWithShape="0">
                    <a:prstClr val="black">
                      <a:alpha val="40000"/>
                    </a:prstClr>
                  </a:outerShdw>
                </a:effectLst>
              </a:defRPr>
            </a:lvl1pPr>
          </a:lstStyle>
          <a:p>
            <a:pPr rtl="0"/>
            <a:fld id="{06F68170-BB03-45F9-AA6D-B79E10EA3212}" type="datetime1">
              <a:rPr lang="pl-PL" smtClean="0"/>
              <a:pPr rtl="0"/>
              <a:t>22.06.2022</a:t>
            </a:fld>
            <a:endParaRPr lang="en-US" dirty="0"/>
          </a:p>
        </p:txBody>
      </p:sp>
      <p:sp>
        <p:nvSpPr>
          <p:cNvPr id="6" name="Stopka — symbol zastępczy 5"/>
          <p:cNvSpPr>
            <a:spLocks noGrp="1"/>
          </p:cNvSpPr>
          <p:nvPr>
            <p:ph type="ftr" sz="quarter" idx="11"/>
          </p:nvPr>
        </p:nvSpPr>
        <p:spPr>
          <a:xfrm>
            <a:off x="612648" y="6035040"/>
            <a:ext cx="4588002" cy="365760"/>
          </a:xfrm>
        </p:spPr>
        <p:txBody>
          <a:bodyPr rtlCol="0"/>
          <a:lstStyle>
            <a:lvl1pPr marL="0" algn="r" defTabSz="914400" rtl="0" eaLnBrk="1" latinLnBrk="0" hangingPunct="1">
              <a:defRPr lang="en-US" sz="1000" b="1"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pPr algn="l" rtl="0"/>
            <a:endParaRPr lang="en-US" dirty="0"/>
          </a:p>
        </p:txBody>
      </p:sp>
      <p:sp>
        <p:nvSpPr>
          <p:cNvPr id="7" name="Numer slajdu — symbol zastępczy 6"/>
          <p:cNvSpPr>
            <a:spLocks noGrp="1"/>
          </p:cNvSpPr>
          <p:nvPr>
            <p:ph type="sldNum" sz="quarter" idx="12"/>
          </p:nvPr>
        </p:nvSpPr>
        <p:spPr>
          <a:xfrm>
            <a:off x="10396728" y="6035040"/>
            <a:ext cx="1225296" cy="365760"/>
          </a:xfrm>
        </p:spPr>
        <p:txBody>
          <a:bodyPr rtlCol="0"/>
          <a:lstStyle/>
          <a:p>
            <a:pPr rtl="0"/>
            <a:fld id="{34B7E4EF-A1BD-40F4-AB7B-04F084DD991D}" type="slidenum">
              <a:rPr lang="en-US" smtClean="0"/>
              <a:pPr rtl="0"/>
              <a:t>‹#›</a:t>
            </a:fld>
            <a:endParaRPr lang="en-US" dirty="0"/>
          </a:p>
        </p:txBody>
      </p:sp>
      <p:sp>
        <p:nvSpPr>
          <p:cNvPr id="12" name="Prostokąt 11">
            <a:extLst>
              <a:ext uri="{FF2B5EF4-FFF2-40B4-BE49-F238E27FC236}">
                <a16:creationId xmlns:a16="http://schemas.microsoft.com/office/drawing/2014/main" xmlns="" id="{F8B3D8CC-BB13-41A5-8F34-B8E84A4F9534}"/>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ytuł 1"/>
          <p:cNvSpPr>
            <a:spLocks noGrp="1"/>
          </p:cNvSpPr>
          <p:nvPr>
            <p:ph type="title"/>
          </p:nvPr>
        </p:nvSpPr>
        <p:spPr>
          <a:xfrm>
            <a:off x="8477250" y="603504"/>
            <a:ext cx="3144774" cy="1645920"/>
          </a:xfrm>
        </p:spPr>
        <p:txBody>
          <a:bodyPr rtlCol="0" anchor="b">
            <a:noAutofit/>
          </a:bodyPr>
          <a:lstStyle>
            <a:lvl1pPr algn="l">
              <a:lnSpc>
                <a:spcPct val="100000"/>
              </a:lnSpc>
              <a:defRPr sz="3200" b="0">
                <a:solidFill>
                  <a:schemeClr val="tx1"/>
                </a:solidFill>
                <a:latin typeface="+mj-lt"/>
              </a:defRPr>
            </a:lvl1pPr>
          </a:lstStyle>
          <a:p>
            <a:pPr rtl="0"/>
            <a:r>
              <a:rPr lang="pl-PL"/>
              <a:t>Kliknij, aby edytować styl</a:t>
            </a:r>
            <a:endParaRPr lang="en-US" dirty="0"/>
          </a:p>
        </p:txBody>
      </p:sp>
      <p:sp>
        <p:nvSpPr>
          <p:cNvPr id="4" name="Tekst — symbol zastępczy 3"/>
          <p:cNvSpPr>
            <a:spLocks noGrp="1"/>
          </p:cNvSpPr>
          <p:nvPr>
            <p:ph type="body" sz="half" idx="2"/>
          </p:nvPr>
        </p:nvSpPr>
        <p:spPr>
          <a:xfrm>
            <a:off x="8477250" y="2386584"/>
            <a:ext cx="3144774" cy="3511296"/>
          </a:xfrm>
        </p:spPr>
        <p:txBody>
          <a:bodyPr rtlCol="0">
            <a:normAutofit/>
          </a:bodyPr>
          <a:lstStyle>
            <a:lvl1pPr marL="0" indent="0" algn="l">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pl-PL"/>
              <a:t>Kliknij, aby edytować style wzorca tekstu</a:t>
            </a:r>
          </a:p>
        </p:txBody>
      </p:sp>
    </p:spTree>
    <p:extLst>
      <p:ext uri="{BB962C8B-B14F-4D97-AF65-F5344CB8AC3E}">
        <p14:creationId xmlns:p14="http://schemas.microsoft.com/office/powerpoint/2010/main" xmlns="" val="2678223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Prostokąt 8">
            <a:extLst>
              <a:ext uri="{FF2B5EF4-FFF2-40B4-BE49-F238E27FC236}">
                <a16:creationId xmlns:a16="http://schemas.microsoft.com/office/drawing/2014/main" xmlns="" id="{1E94681D-2A4C-4A8D-B9B5-31D440D0328D}"/>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sp>
        <p:nvSpPr>
          <p:cNvPr id="7" name="Prostokąt 6"/>
          <p:cNvSpPr/>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8" name="Prostokąt 7"/>
          <p:cNvSpPr/>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Tytuł — symbol zastępczy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pPr rtl="0"/>
            <a:r>
              <a:rPr lang="pl" dirty="0"/>
              <a:t>Kliknij, aby edytować styl wzorca tytułu</a:t>
            </a:r>
            <a:endParaRPr lang="en-US" dirty="0"/>
          </a:p>
        </p:txBody>
      </p:sp>
      <p:sp>
        <p:nvSpPr>
          <p:cNvPr id="3" name="Tekst — symbol zastępczy 2"/>
          <p:cNvSpPr>
            <a:spLocks noGrp="1"/>
          </p:cNvSpPr>
          <p:nvPr>
            <p:ph type="body" idx="1"/>
          </p:nvPr>
        </p:nvSpPr>
        <p:spPr>
          <a:xfrm>
            <a:off x="1066800" y="2103120"/>
            <a:ext cx="10058400" cy="3849624"/>
          </a:xfrm>
          <a:prstGeom prst="rect">
            <a:avLst/>
          </a:prstGeom>
        </p:spPr>
        <p:txBody>
          <a:bodyPr vert="horz" lIns="91440" tIns="45720" rIns="91440" bIns="45720" rtlCol="0">
            <a:normAutofit/>
          </a:bodyPr>
          <a:lstStyle/>
          <a:p>
            <a:pPr lvl="0" rtl="0"/>
            <a:r>
              <a:rPr lang="pl"/>
              <a:t>Kliknij, aby edytować style wzorca tekstu</a:t>
            </a:r>
          </a:p>
          <a:p>
            <a:pPr lvl="1" rtl="0"/>
            <a:r>
              <a:rPr lang="pl"/>
              <a:t>Drugi poziom</a:t>
            </a:r>
          </a:p>
          <a:p>
            <a:pPr lvl="2" rtl="0"/>
            <a:r>
              <a:rPr lang="pl"/>
              <a:t>Trzeci poziom</a:t>
            </a:r>
          </a:p>
          <a:p>
            <a:pPr lvl="3" rtl="0"/>
            <a:r>
              <a:rPr lang="pl"/>
              <a:t>Czwarty poziom</a:t>
            </a:r>
          </a:p>
          <a:p>
            <a:pPr lvl="4" rtl="0"/>
            <a:r>
              <a:rPr lang="pl"/>
              <a:t>Piąty poziom</a:t>
            </a:r>
            <a:endParaRPr lang="en-US" dirty="0"/>
          </a:p>
        </p:txBody>
      </p:sp>
      <p:sp>
        <p:nvSpPr>
          <p:cNvPr id="4" name="Data — symbol zastępczy 3"/>
          <p:cNvSpPr>
            <a:spLocks noGrp="1"/>
          </p:cNvSpPr>
          <p:nvPr>
            <p:ph type="dt" sz="half" idx="2"/>
          </p:nvPr>
        </p:nvSpPr>
        <p:spPr>
          <a:xfrm>
            <a:off x="7256794" y="6035040"/>
            <a:ext cx="2893045"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pPr rtl="0"/>
            <a:fld id="{6A285E77-555D-4FDC-8A83-B62BFEC6F565}" type="datetime1">
              <a:rPr lang="pl-PL" smtClean="0"/>
              <a:pPr rtl="0"/>
              <a:t>22.06.2022</a:t>
            </a:fld>
            <a:endParaRPr lang="en-US" dirty="0"/>
          </a:p>
        </p:txBody>
      </p:sp>
      <p:sp>
        <p:nvSpPr>
          <p:cNvPr id="5" name="Stopka — symbol zastępczy 4"/>
          <p:cNvSpPr>
            <a:spLocks noGrp="1"/>
          </p:cNvSpPr>
          <p:nvPr>
            <p:ph type="ftr" sz="quarter" idx="3"/>
          </p:nvPr>
        </p:nvSpPr>
        <p:spPr>
          <a:xfrm>
            <a:off x="1066800" y="6035040"/>
            <a:ext cx="5816600" cy="365760"/>
          </a:xfrm>
          <a:prstGeom prst="rect">
            <a:avLst/>
          </a:prstGeom>
        </p:spPr>
        <p:txBody>
          <a:bodyPr vert="horz" lIns="91440" tIns="45720" rIns="91440" bIns="45720" rtlCol="0" anchor="b"/>
          <a:lstStyle>
            <a:lvl1pPr algn="l">
              <a:defRPr sz="800">
                <a:solidFill>
                  <a:schemeClr val="tx1">
                    <a:lumMod val="85000"/>
                    <a:lumOff val="15000"/>
                  </a:schemeClr>
                </a:solidFill>
              </a:defRPr>
            </a:lvl1pPr>
          </a:lstStyle>
          <a:p>
            <a:pPr rtl="0"/>
            <a:endParaRPr lang="en-US" dirty="0"/>
          </a:p>
        </p:txBody>
      </p:sp>
      <p:sp>
        <p:nvSpPr>
          <p:cNvPr id="6" name="Numer slajdu — symbol zastępczy 5"/>
          <p:cNvSpPr>
            <a:spLocks noGrp="1"/>
          </p:cNvSpPr>
          <p:nvPr>
            <p:ph type="sldNum" sz="quarter" idx="4"/>
          </p:nvPr>
        </p:nvSpPr>
        <p:spPr>
          <a:xfrm>
            <a:off x="10287000" y="6035040"/>
            <a:ext cx="838200"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pPr rtl="0"/>
            <a:fld id="{34B7E4EF-A1BD-40F4-AB7B-04F084DD991D}" type="slidenum">
              <a:rPr lang="en-US" smtClean="0"/>
              <a:pPr rtl="0"/>
              <a:t>‹#›</a:t>
            </a:fld>
            <a:endParaRPr lang="en-US" dirty="0"/>
          </a:p>
        </p:txBody>
      </p:sp>
    </p:spTree>
    <p:extLst>
      <p:ext uri="{BB962C8B-B14F-4D97-AF65-F5344CB8AC3E}">
        <p14:creationId xmlns:p14="http://schemas.microsoft.com/office/powerpoint/2010/main" xmlns="" val="381157763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65" r:id="rId5"/>
    <p:sldLayoutId id="2147483671" r:id="rId6"/>
    <p:sldLayoutId id="2147483672" r:id="rId7"/>
    <p:sldLayoutId id="2147483662" r:id="rId8"/>
    <p:sldLayoutId id="2147483663" r:id="rId9"/>
    <p:sldLayoutId id="2147483664" r:id="rId10"/>
    <p:sldLayoutId id="2147483666" r:id="rId11"/>
  </p:sldLayoutIdLst>
  <p:hf sldNum="0" hdr="0" ftr="0"/>
  <p:txStyles>
    <p:titleStyle>
      <a:lvl1pPr algn="l" defTabSz="914400"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5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Obraz 5" descr="Zbliżenie logo&#10;&#10;Automatycznie generowany opis">
            <a:extLst>
              <a:ext uri="{FF2B5EF4-FFF2-40B4-BE49-F238E27FC236}">
                <a16:creationId xmlns:a16="http://schemas.microsoft.com/office/drawing/2014/main" xmlns="" id="{8045422F-7258-40AC-BD2E-2469AA448922}"/>
              </a:ext>
            </a:extLst>
          </p:cNvPr>
          <p:cNvPicPr>
            <a:picLocks noChangeAspect="1"/>
          </p:cNvPicPr>
          <p:nvPr/>
        </p:nvPicPr>
        <p:blipFill rotWithShape="1">
          <a:blip r:embed="rId2">
            <a:extLst>
              <a:ext uri="{28A0092B-C50C-407E-A947-70E740481C1C}">
                <a14:useLocalDpi xmlns:a14="http://schemas.microsoft.com/office/drawing/2010/main" xmlns="" val="0"/>
              </a:ext>
            </a:extLst>
          </a:blip>
          <a:srcRect r="-1"/>
          <a:stretch/>
        </p:blipFill>
        <p:spPr>
          <a:xfrm>
            <a:off x="20" y="10"/>
            <a:ext cx="12191979" cy="6857990"/>
          </a:xfrm>
          <a:prstGeom prst="rect">
            <a:avLst/>
          </a:prstGeom>
        </p:spPr>
      </p:pic>
      <p:sp>
        <p:nvSpPr>
          <p:cNvPr id="82" name="Prostokąt 81">
            <a:extLst>
              <a:ext uri="{FF2B5EF4-FFF2-40B4-BE49-F238E27FC236}">
                <a16:creationId xmlns:a16="http://schemas.microsoft.com/office/drawing/2014/main" xmlns="" id="{2644B391-9BFE-445C-A9EC-F544BB85FBC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695067" y="1808532"/>
            <a:ext cx="5452527" cy="3240936"/>
          </a:xfrm>
          <a:prstGeom prst="rect">
            <a:avLst/>
          </a:prstGeom>
          <a:solidFill>
            <a:schemeClr val="bg1">
              <a:lumMod val="75000"/>
              <a:lumOff val="25000"/>
            </a:schemeClr>
          </a:solidFill>
          <a:ln w="6350" cap="sq" cmpd="sng" algn="ctr">
            <a:noFill/>
            <a:prstDash val="solid"/>
            <a:miter lim="800000"/>
          </a:ln>
          <a:effectLst/>
        </p:spPr>
      </p:sp>
      <p:sp>
        <p:nvSpPr>
          <p:cNvPr id="84" name="Prostokąt 83">
            <a:extLst>
              <a:ext uri="{FF2B5EF4-FFF2-40B4-BE49-F238E27FC236}">
                <a16:creationId xmlns:a16="http://schemas.microsoft.com/office/drawing/2014/main" xmlns="" id="{80F26E69-87D9-4655-AE7B-280A87AA3CA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861010" y="1975104"/>
            <a:ext cx="5120640" cy="2907792"/>
          </a:xfrm>
          <a:prstGeom prst="rect">
            <a:avLst/>
          </a:prstGeom>
          <a:noFill/>
          <a:ln w="6350" cap="sq" cmpd="sng" algn="ctr">
            <a:solidFill>
              <a:schemeClr val="tx1"/>
            </a:solidFill>
            <a:prstDash val="solid"/>
            <a:miter lim="800000"/>
          </a:ln>
          <a:effectLst>
            <a:softEdge rad="0"/>
          </a:effectLst>
        </p:spPr>
      </p:sp>
      <p:sp>
        <p:nvSpPr>
          <p:cNvPr id="2" name="Tytuł 1">
            <a:extLst>
              <a:ext uri="{FF2B5EF4-FFF2-40B4-BE49-F238E27FC236}">
                <a16:creationId xmlns:a16="http://schemas.microsoft.com/office/drawing/2014/main" xmlns="" id="{18C3B467-088C-4F3D-A9A7-105C4E1E20CD}"/>
              </a:ext>
            </a:extLst>
          </p:cNvPr>
          <p:cNvSpPr>
            <a:spLocks noGrp="1"/>
          </p:cNvSpPr>
          <p:nvPr>
            <p:ph type="ctrTitle"/>
          </p:nvPr>
        </p:nvSpPr>
        <p:spPr>
          <a:xfrm>
            <a:off x="5788059" y="2355458"/>
            <a:ext cx="5020810" cy="1707495"/>
          </a:xfrm>
        </p:spPr>
        <p:txBody>
          <a:bodyPr rtlCol="0">
            <a:normAutofit fontScale="90000"/>
          </a:bodyPr>
          <a:lstStyle/>
          <a:p>
            <a:r>
              <a:rPr lang="pl" sz="4400" dirty="0">
                <a:solidFill>
                  <a:schemeClr val="tx1"/>
                </a:solidFill>
              </a:rPr>
              <a:t>Niezbędne narzędzia w pracy grafika </a:t>
            </a:r>
          </a:p>
        </p:txBody>
      </p:sp>
      <p:sp>
        <p:nvSpPr>
          <p:cNvPr id="3" name="Podtytuł 2">
            <a:extLst>
              <a:ext uri="{FF2B5EF4-FFF2-40B4-BE49-F238E27FC236}">
                <a16:creationId xmlns:a16="http://schemas.microsoft.com/office/drawing/2014/main" xmlns="" id="{C8722DDC-8EEE-4A06-8DFE-B44871EAA2CF}"/>
              </a:ext>
            </a:extLst>
          </p:cNvPr>
          <p:cNvSpPr>
            <a:spLocks noGrp="1"/>
          </p:cNvSpPr>
          <p:nvPr>
            <p:ph type="subTitle" idx="1"/>
          </p:nvPr>
        </p:nvSpPr>
        <p:spPr>
          <a:xfrm>
            <a:off x="6033793" y="3995988"/>
            <a:ext cx="4775075" cy="559656"/>
          </a:xfrm>
        </p:spPr>
        <p:txBody>
          <a:bodyPr rtlCol="0">
            <a:normAutofit/>
          </a:bodyPr>
          <a:lstStyle/>
          <a:p>
            <a:pPr rtl="0">
              <a:spcAft>
                <a:spcPts val="600"/>
              </a:spcAft>
            </a:pPr>
            <a:r>
              <a:rPr lang="pl" dirty="0">
                <a:solidFill>
                  <a:schemeClr val="tx1"/>
                </a:solidFill>
              </a:rPr>
              <a:t>Mateusz Bogdan </a:t>
            </a:r>
          </a:p>
        </p:txBody>
      </p:sp>
    </p:spTree>
    <p:extLst>
      <p:ext uri="{BB962C8B-B14F-4D97-AF65-F5344CB8AC3E}">
        <p14:creationId xmlns:p14="http://schemas.microsoft.com/office/powerpoint/2010/main" xmlns="" val="2584280759"/>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6985EAAB-25B8-7DCB-5D3F-0EA0F6C6C3AF}"/>
              </a:ext>
            </a:extLst>
          </p:cNvPr>
          <p:cNvSpPr>
            <a:spLocks noGrp="1"/>
          </p:cNvSpPr>
          <p:nvPr>
            <p:ph type="title"/>
          </p:nvPr>
        </p:nvSpPr>
        <p:spPr/>
        <p:txBody>
          <a:bodyPr/>
          <a:lstStyle/>
          <a:p>
            <a:r>
              <a:rPr lang="pl-PL" dirty="0"/>
              <a:t>        </a:t>
            </a:r>
            <a:r>
              <a:rPr lang="pl-PL" dirty="0" err="1"/>
              <a:t>css</a:t>
            </a:r>
            <a:r>
              <a:rPr lang="pl-PL" dirty="0"/>
              <a:t> </a:t>
            </a:r>
            <a:r>
              <a:rPr lang="pl-PL" dirty="0" err="1"/>
              <a:t>author</a:t>
            </a:r>
            <a:endParaRPr lang="pl-PL" dirty="0"/>
          </a:p>
        </p:txBody>
      </p:sp>
      <p:sp>
        <p:nvSpPr>
          <p:cNvPr id="3" name="Symbol zastępczy zawartości 2">
            <a:extLst>
              <a:ext uri="{FF2B5EF4-FFF2-40B4-BE49-F238E27FC236}">
                <a16:creationId xmlns:a16="http://schemas.microsoft.com/office/drawing/2014/main" xmlns="" id="{314EAD4E-4337-F3F8-917B-3C0BFD299903}"/>
              </a:ext>
            </a:extLst>
          </p:cNvPr>
          <p:cNvSpPr>
            <a:spLocks noGrp="1"/>
          </p:cNvSpPr>
          <p:nvPr>
            <p:ph idx="1"/>
          </p:nvPr>
        </p:nvSpPr>
        <p:spPr>
          <a:xfrm>
            <a:off x="806823" y="2482964"/>
            <a:ext cx="10058400" cy="3849624"/>
          </a:xfrm>
        </p:spPr>
        <p:txBody>
          <a:bodyPr/>
          <a:lstStyle/>
          <a:p>
            <a:r>
              <a:rPr lang="pl-PL" dirty="0"/>
              <a:t>Poszukiwanie inspiracji jest jednym z obowiązkowych kroków w projektowaniu graficznym. Istnieje mnóstwo mniej czy bardziej popularnych portali do przeglądania wybranych realizacji, gdzie graficy czerpią pomysły. CSS Author, oprócz przykładowych szablonów i projektów, udostępnia także gotowe kody do efektów, upraszczając przygotowanie projektu graficznego. Zyskują na tym także programiści, którzy z łatwością mogą implementować elementy graficzne. Ponadto autorzy bloga na bieżąco przeszukują Internet w celu przygotowania aktualnych zbiorów </a:t>
            </a:r>
            <a:r>
              <a:rPr lang="pl-PL" dirty="0" err="1"/>
              <a:t>mock-upów</a:t>
            </a:r>
            <a:r>
              <a:rPr lang="pl-PL" dirty="0"/>
              <a:t>, ikonek oraz innych materiałów.</a:t>
            </a:r>
          </a:p>
        </p:txBody>
      </p:sp>
      <p:sp>
        <p:nvSpPr>
          <p:cNvPr id="4" name="Symbol zastępczy daty 3">
            <a:extLst>
              <a:ext uri="{FF2B5EF4-FFF2-40B4-BE49-F238E27FC236}">
                <a16:creationId xmlns:a16="http://schemas.microsoft.com/office/drawing/2014/main" xmlns="" id="{3DB4F0A0-75D4-DE78-61AE-E130E8DA8DC4}"/>
              </a:ext>
            </a:extLst>
          </p:cNvPr>
          <p:cNvSpPr>
            <a:spLocks noGrp="1"/>
          </p:cNvSpPr>
          <p:nvPr>
            <p:ph type="dt" sz="half" idx="10"/>
          </p:nvPr>
        </p:nvSpPr>
        <p:spPr/>
        <p:txBody>
          <a:bodyPr/>
          <a:lstStyle/>
          <a:p>
            <a:pPr rtl="0"/>
            <a:fld id="{1B23B4D2-AC56-4E03-B584-C7EE294BDCA4}" type="datetime1">
              <a:rPr lang="pl-PL" smtClean="0"/>
              <a:pPr rtl="0"/>
              <a:t>22.06.2022</a:t>
            </a:fld>
            <a:endParaRPr lang="en-US" dirty="0"/>
          </a:p>
        </p:txBody>
      </p:sp>
      <p:pic>
        <p:nvPicPr>
          <p:cNvPr id="10242" name="Picture 2" descr="Css Author - Home | Facebook">
            <a:extLst>
              <a:ext uri="{FF2B5EF4-FFF2-40B4-BE49-F238E27FC236}">
                <a16:creationId xmlns:a16="http://schemas.microsoft.com/office/drawing/2014/main" xmlns="" id="{ED14F1F7-B33A-1ACC-CACC-448E3C69BF1E}"/>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86909" y="525412"/>
            <a:ext cx="1533245" cy="153324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275035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F1D5E26A-24C3-304C-DD7F-07752C25B67A}"/>
              </a:ext>
            </a:extLst>
          </p:cNvPr>
          <p:cNvSpPr>
            <a:spLocks noGrp="1"/>
          </p:cNvSpPr>
          <p:nvPr>
            <p:ph type="title"/>
          </p:nvPr>
        </p:nvSpPr>
        <p:spPr/>
        <p:txBody>
          <a:bodyPr/>
          <a:lstStyle/>
          <a:p>
            <a:r>
              <a:rPr lang="pl-PL" dirty="0"/>
              <a:t>           </a:t>
            </a:r>
            <a:r>
              <a:rPr lang="pl-PL" dirty="0" err="1"/>
              <a:t>WhatTheFont</a:t>
            </a:r>
            <a:endParaRPr lang="pl-PL" dirty="0"/>
          </a:p>
        </p:txBody>
      </p:sp>
      <p:sp>
        <p:nvSpPr>
          <p:cNvPr id="3" name="Symbol zastępczy zawartości 2">
            <a:extLst>
              <a:ext uri="{FF2B5EF4-FFF2-40B4-BE49-F238E27FC236}">
                <a16:creationId xmlns:a16="http://schemas.microsoft.com/office/drawing/2014/main" xmlns="" id="{2136B239-A530-1DC4-43AA-F690ECA40DAB}"/>
              </a:ext>
            </a:extLst>
          </p:cNvPr>
          <p:cNvSpPr>
            <a:spLocks noGrp="1"/>
          </p:cNvSpPr>
          <p:nvPr>
            <p:ph idx="1"/>
          </p:nvPr>
        </p:nvSpPr>
        <p:spPr>
          <a:xfrm>
            <a:off x="762000" y="2539346"/>
            <a:ext cx="10058400" cy="3849624"/>
          </a:xfrm>
        </p:spPr>
        <p:txBody>
          <a:bodyPr>
            <a:normAutofit/>
          </a:bodyPr>
          <a:lstStyle/>
          <a:p>
            <a:r>
              <a:rPr lang="pl-PL" dirty="0"/>
              <a:t>Przy tworzeniu stron i sklepów internetowych graficy ciągle mają do czynienie ze czcionkami. W poszukiwaniu inspiracji graficy często zwracają się do specjalistycznych portali internetowych, jednak nie zawsze przedstawione projekty zawierają wszystkie szczegóły, w tym nazwy czcionek. Narzędzia, takie jak </a:t>
            </a:r>
            <a:r>
              <a:rPr lang="pl-PL" dirty="0" err="1"/>
              <a:t>WhatTheFont</a:t>
            </a:r>
            <a:r>
              <a:rPr lang="pl-PL" dirty="0"/>
              <a:t> pozwalają rozpoznać, która czcionka została użyta w przesłanej grafice. </a:t>
            </a:r>
            <a:r>
              <a:rPr lang="pl-PL" dirty="0" err="1"/>
              <a:t>WhatTheFont</a:t>
            </a:r>
            <a:r>
              <a:rPr lang="pl-PL" dirty="0"/>
              <a:t> to popularne narzędzie do rozpoznawania nazw </a:t>
            </a:r>
            <a:r>
              <a:rPr lang="pl-PL" dirty="0" err="1"/>
              <a:t>fontów</a:t>
            </a:r>
            <a:r>
              <a:rPr lang="pl-PL" dirty="0"/>
              <a:t> na podstawie obrazków, bazujące na przebogatej bazie danych sklepu </a:t>
            </a:r>
            <a:r>
              <a:rPr lang="pl-PL" dirty="0" err="1"/>
              <a:t>MyFonts</a:t>
            </a:r>
            <a:r>
              <a:rPr lang="pl-PL" dirty="0"/>
              <a:t>. Strona ma oczywiście pewne ograniczenia, ale często pozwala sprawnie przeanalizować zdjęcie z tekstem, który przypadł nam do gustu.</a:t>
            </a:r>
          </a:p>
          <a:p>
            <a:r>
              <a:rPr lang="pl-PL" dirty="0"/>
              <a:t>Zaczynamy od wrzucenia obrazka, wyłącznie w formacie JPG lub PNG. Przygotowane przez twórców algorytmy zajmą się następnie badaniem ilustracji, by znaleźć wszystkie możliwe miejsca, w których znajduje się tekst – co udaje się narzędziu bardzo dobrze.</a:t>
            </a:r>
          </a:p>
          <a:p>
            <a:r>
              <a:rPr lang="pl-PL" dirty="0"/>
              <a:t>Następnie wskazujemy jeden z przygotowanych sektorów lub też zakreślamy własną ramkę. Są też opcje obracania, jeśli ładujemy na przykład zdjęcie prosto z telefonu – </a:t>
            </a:r>
            <a:r>
              <a:rPr lang="pl-PL" dirty="0" err="1"/>
              <a:t>WhatTheFont</a:t>
            </a:r>
            <a:r>
              <a:rPr lang="pl-PL" dirty="0"/>
              <a:t> preferuje naturalne ułożenie tekstu w pionie, co ułatwia prace oprogramowania.</a:t>
            </a:r>
          </a:p>
        </p:txBody>
      </p:sp>
      <p:sp>
        <p:nvSpPr>
          <p:cNvPr id="4" name="Symbol zastępczy daty 3">
            <a:extLst>
              <a:ext uri="{FF2B5EF4-FFF2-40B4-BE49-F238E27FC236}">
                <a16:creationId xmlns:a16="http://schemas.microsoft.com/office/drawing/2014/main" xmlns="" id="{6BAAF2E3-5B45-5ED7-FE64-99F2DD9F5339}"/>
              </a:ext>
            </a:extLst>
          </p:cNvPr>
          <p:cNvSpPr>
            <a:spLocks noGrp="1"/>
          </p:cNvSpPr>
          <p:nvPr>
            <p:ph type="dt" sz="half" idx="10"/>
          </p:nvPr>
        </p:nvSpPr>
        <p:spPr/>
        <p:txBody>
          <a:bodyPr/>
          <a:lstStyle/>
          <a:p>
            <a:pPr rtl="0"/>
            <a:fld id="{1B23B4D2-AC56-4E03-B584-C7EE294BDCA4}" type="datetime1">
              <a:rPr lang="pl-PL" smtClean="0"/>
              <a:pPr rtl="0"/>
              <a:t>22.06.2022</a:t>
            </a:fld>
            <a:endParaRPr lang="en-US" dirty="0"/>
          </a:p>
        </p:txBody>
      </p:sp>
      <p:pic>
        <p:nvPicPr>
          <p:cNvPr id="11266" name="Picture 2" descr="WhatTheFont – Aplikacje w Google Play">
            <a:extLst>
              <a:ext uri="{FF2B5EF4-FFF2-40B4-BE49-F238E27FC236}">
                <a16:creationId xmlns:a16="http://schemas.microsoft.com/office/drawing/2014/main" xmlns="" id="{5E5FF1E2-D7A1-4407-FDA9-7BB2ABB266A8}"/>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63388" y="456436"/>
            <a:ext cx="1743916" cy="1743916"/>
          </a:xfrm>
          <a:prstGeom prst="rect">
            <a:avLst/>
          </a:prstGeom>
          <a:noFill/>
          <a:extLst>
            <a:ext uri="{909E8E84-426E-40DD-AFC4-6F175D3DCCD1}">
              <a14:hiddenFill xmlns:a14="http://schemas.microsoft.com/office/drawing/2010/main" xmlns="">
                <a:solidFill>
                  <a:srgbClr val="FFFFFF"/>
                </a:solidFill>
              </a14:hiddenFill>
            </a:ext>
          </a:extLst>
        </p:spPr>
      </p:pic>
      <p:pic>
        <p:nvPicPr>
          <p:cNvPr id="11268" name="Picture 4" descr="Aplikacja WhatTheFont pozwala zidentyfikować dowolną czcionkę - mobiRANK.pl">
            <a:extLst>
              <a:ext uri="{FF2B5EF4-FFF2-40B4-BE49-F238E27FC236}">
                <a16:creationId xmlns:a16="http://schemas.microsoft.com/office/drawing/2014/main" xmlns="" id="{5283419E-59EC-0547-7D6E-EC25ED4785AD}"/>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flipV="1">
            <a:off x="8328212" y="565911"/>
            <a:ext cx="3128117" cy="163444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7117114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134CD95F-4521-6C35-27D7-597D42184D29}"/>
              </a:ext>
            </a:extLst>
          </p:cNvPr>
          <p:cNvSpPr>
            <a:spLocks noGrp="1"/>
          </p:cNvSpPr>
          <p:nvPr>
            <p:ph type="title"/>
          </p:nvPr>
        </p:nvSpPr>
        <p:spPr/>
        <p:txBody>
          <a:bodyPr/>
          <a:lstStyle/>
          <a:p>
            <a:r>
              <a:rPr lang="pl-PL" dirty="0"/>
              <a:t>           </a:t>
            </a:r>
            <a:r>
              <a:rPr lang="pl-PL" dirty="0" err="1"/>
              <a:t>Fontcreator</a:t>
            </a:r>
            <a:endParaRPr lang="pl-PL" dirty="0"/>
          </a:p>
        </p:txBody>
      </p:sp>
      <p:sp>
        <p:nvSpPr>
          <p:cNvPr id="3" name="Symbol zastępczy zawartości 2">
            <a:extLst>
              <a:ext uri="{FF2B5EF4-FFF2-40B4-BE49-F238E27FC236}">
                <a16:creationId xmlns:a16="http://schemas.microsoft.com/office/drawing/2014/main" xmlns="" id="{10E3ADE7-BB1D-981B-D6FB-C7CD37240A74}"/>
              </a:ext>
            </a:extLst>
          </p:cNvPr>
          <p:cNvSpPr>
            <a:spLocks noGrp="1"/>
          </p:cNvSpPr>
          <p:nvPr>
            <p:ph idx="1"/>
          </p:nvPr>
        </p:nvSpPr>
        <p:spPr>
          <a:xfrm>
            <a:off x="896471" y="2185416"/>
            <a:ext cx="10058400" cy="3849624"/>
          </a:xfrm>
        </p:spPr>
        <p:txBody>
          <a:bodyPr>
            <a:normAutofit/>
          </a:bodyPr>
          <a:lstStyle/>
          <a:p>
            <a:r>
              <a:rPr lang="pl-PL" sz="1600" dirty="0"/>
              <a:t>Znalezienie odpowiedniej czcionki dla projektu niekiedy jest trudnym zadaniem, szczególnie gdy tekst, zamieszczany na stronie czy sklepie internetowym zawiera niestandardowe znaki, na przykład niektóre litery polskiego alfabetu. W takim przypadku bardzo pomocnym jest </a:t>
            </a:r>
            <a:r>
              <a:rPr lang="pl-PL" sz="1600" dirty="0" err="1"/>
              <a:t>FontCreator</a:t>
            </a:r>
            <a:r>
              <a:rPr lang="pl-PL" sz="1600" dirty="0"/>
              <a:t>, narzędzie, które pozwala na edycję czcionek. Umożliwia to dodanie liter i znaków, a także tworzenie ligatur i par </a:t>
            </a:r>
            <a:r>
              <a:rPr lang="pl-PL" sz="1600" dirty="0" err="1"/>
              <a:t>kerningowych</a:t>
            </a:r>
            <a:r>
              <a:rPr lang="pl-PL" sz="1600" dirty="0"/>
              <a:t>. Za pomocą tego narzędzia graficy mogą zmieniać czcionki, aby były one bardziej dopasowane do tekstu i stylu strony. </a:t>
            </a:r>
          </a:p>
        </p:txBody>
      </p:sp>
      <p:sp>
        <p:nvSpPr>
          <p:cNvPr id="4" name="Symbol zastępczy daty 3">
            <a:extLst>
              <a:ext uri="{FF2B5EF4-FFF2-40B4-BE49-F238E27FC236}">
                <a16:creationId xmlns:a16="http://schemas.microsoft.com/office/drawing/2014/main" xmlns="" id="{8FE848FF-B545-288F-F49A-7C02EC5B87EB}"/>
              </a:ext>
            </a:extLst>
          </p:cNvPr>
          <p:cNvSpPr>
            <a:spLocks noGrp="1"/>
          </p:cNvSpPr>
          <p:nvPr>
            <p:ph type="dt" sz="half" idx="10"/>
          </p:nvPr>
        </p:nvSpPr>
        <p:spPr/>
        <p:txBody>
          <a:bodyPr/>
          <a:lstStyle/>
          <a:p>
            <a:pPr rtl="0"/>
            <a:fld id="{1B23B4D2-AC56-4E03-B584-C7EE294BDCA4}" type="datetime1">
              <a:rPr lang="pl-PL" smtClean="0"/>
              <a:pPr rtl="0"/>
              <a:t>22.06.2022</a:t>
            </a:fld>
            <a:endParaRPr lang="en-US" dirty="0"/>
          </a:p>
        </p:txBody>
      </p:sp>
      <p:pic>
        <p:nvPicPr>
          <p:cNvPr id="12290" name="Picture 2" descr="Fontcreator Professional - Font Creator Logo Png Clipart (#1263978) -  PinClipart">
            <a:extLst>
              <a:ext uri="{FF2B5EF4-FFF2-40B4-BE49-F238E27FC236}">
                <a16:creationId xmlns:a16="http://schemas.microsoft.com/office/drawing/2014/main" xmlns="" id="{891DB42C-8847-0895-7A8A-AB240C101412}"/>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71500" y="553668"/>
            <a:ext cx="1902759" cy="1376617"/>
          </a:xfrm>
          <a:prstGeom prst="rect">
            <a:avLst/>
          </a:prstGeom>
          <a:noFill/>
          <a:extLst>
            <a:ext uri="{909E8E84-426E-40DD-AFC4-6F175D3DCCD1}">
              <a14:hiddenFill xmlns:a14="http://schemas.microsoft.com/office/drawing/2010/main" xmlns="">
                <a:solidFill>
                  <a:srgbClr val="FFFFFF"/>
                </a:solidFill>
              </a14:hiddenFill>
            </a:ext>
          </a:extLst>
        </p:spPr>
      </p:pic>
      <p:pic>
        <p:nvPicPr>
          <p:cNvPr id="12292" name="Picture 4" descr="FontCreator for Windows - the most popular font editor">
            <a:extLst>
              <a:ext uri="{FF2B5EF4-FFF2-40B4-BE49-F238E27FC236}">
                <a16:creationId xmlns:a16="http://schemas.microsoft.com/office/drawing/2014/main" xmlns="" id="{5B729C0B-309F-9257-8589-0C5081BBC9C3}"/>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8068235" y="3938323"/>
            <a:ext cx="3666003" cy="246247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5753260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63AA9FE4-5F7A-CC58-5534-DEB5FC0345EB}"/>
              </a:ext>
            </a:extLst>
          </p:cNvPr>
          <p:cNvSpPr>
            <a:spLocks noGrp="1"/>
          </p:cNvSpPr>
          <p:nvPr>
            <p:ph type="title"/>
          </p:nvPr>
        </p:nvSpPr>
        <p:spPr/>
        <p:txBody>
          <a:bodyPr/>
          <a:lstStyle/>
          <a:p>
            <a:r>
              <a:rPr lang="pl-PL" dirty="0"/>
              <a:t>         </a:t>
            </a:r>
            <a:r>
              <a:rPr lang="pl-PL" dirty="0" err="1"/>
              <a:t>ArtRage</a:t>
            </a:r>
            <a:endParaRPr lang="pl-PL" dirty="0"/>
          </a:p>
        </p:txBody>
      </p:sp>
      <p:sp>
        <p:nvSpPr>
          <p:cNvPr id="3" name="Symbol zastępczy zawartości 2">
            <a:extLst>
              <a:ext uri="{FF2B5EF4-FFF2-40B4-BE49-F238E27FC236}">
                <a16:creationId xmlns:a16="http://schemas.microsoft.com/office/drawing/2014/main" xmlns="" id="{2D7A4638-F996-EF71-487F-8E0C9F7A46A2}"/>
              </a:ext>
            </a:extLst>
          </p:cNvPr>
          <p:cNvSpPr>
            <a:spLocks noGrp="1"/>
          </p:cNvSpPr>
          <p:nvPr>
            <p:ph idx="1"/>
          </p:nvPr>
        </p:nvSpPr>
        <p:spPr>
          <a:xfrm>
            <a:off x="896471" y="2273450"/>
            <a:ext cx="10058400" cy="3849624"/>
          </a:xfrm>
        </p:spPr>
        <p:txBody>
          <a:bodyPr>
            <a:normAutofit/>
          </a:bodyPr>
          <a:lstStyle/>
          <a:p>
            <a:r>
              <a:rPr lang="pl-PL" dirty="0"/>
              <a:t>Program komputerowy stworzony przez nowozelandzką firmę </a:t>
            </a:r>
            <a:r>
              <a:rPr lang="pl-PL" dirty="0" err="1"/>
              <a:t>Ambient</a:t>
            </a:r>
            <a:r>
              <a:rPr lang="pl-PL" dirty="0"/>
              <a:t> Design </a:t>
            </a:r>
            <a:r>
              <a:rPr lang="pl-PL" dirty="0" err="1"/>
              <a:t>Ltd</a:t>
            </a:r>
            <a:r>
              <a:rPr lang="pl-PL" dirty="0"/>
              <a:t>, który umożliwia malowanie i rysowanie grafiki rastrowej. Chociaż </a:t>
            </a:r>
            <a:r>
              <a:rPr lang="pl-PL" dirty="0" err="1"/>
              <a:t>ArtRage</a:t>
            </a:r>
            <a:r>
              <a:rPr lang="pl-PL" dirty="0"/>
              <a:t> jest typowym narzędziem do rysowania, przyda się on także w pracy grafika. Jest to doskonałe narzędzie do tworzenia logo, ciekawych grafik czy nawet do projektowania produktów. </a:t>
            </a:r>
            <a:r>
              <a:rPr lang="pl-PL" dirty="0" err="1"/>
              <a:t>ArtRage</a:t>
            </a:r>
            <a:r>
              <a:rPr lang="pl-PL" dirty="0"/>
              <a:t> posiada szeroki wybór instrumentów do rysowania, dzięki czemu graficy mają dużo możliwości eksperymentowania z obrazem i jego stylem. W zależności od specjalizacji graficy w pracy codziennej wykorzystują wiele narzędzi, które pomagają im realizować projekty szybciej i sprawniej. Niektóre z przedstawionych powyżej narzędzi sprawdzą się w pracy grafików, których projekty związane są bardziej z projektowaniem stron internetowych, aplikacji mobilnych czy webowych. Chociaż </a:t>
            </a:r>
            <a:r>
              <a:rPr lang="pl-PL" dirty="0" err="1"/>
              <a:t>ArtRage</a:t>
            </a:r>
            <a:r>
              <a:rPr lang="pl-PL" dirty="0"/>
              <a:t> jest typowym narzędziem do rysowania, przyda się on także w pracy grafika. Jest to doskonałe narzędzie do tworzenia logo, ciekawych grafik czy nawet do projektowania produktów. </a:t>
            </a:r>
            <a:r>
              <a:rPr lang="pl-PL" dirty="0" err="1"/>
              <a:t>ArtRage</a:t>
            </a:r>
            <a:r>
              <a:rPr lang="pl-PL" dirty="0"/>
              <a:t> posiada szeroki wybór instrumentów do rysowania, dzięki czemu graficy mają dużo możliwości eksperymentowania z obrazem i jego stylem. W zależności od specjalizacji graficy w pracy codziennej wykorzystują wiele narzędzi, które pomagają im realizować projekty szybciej i sprawniej. Niektóre z przedstawionych powyżej narzędzi sprawdzą się w pracy grafików, których projekty związane są bardziej z projektowaniem stron internetowych, aplikacji mobilnych czy webowych.</a:t>
            </a:r>
          </a:p>
        </p:txBody>
      </p:sp>
      <p:sp>
        <p:nvSpPr>
          <p:cNvPr id="4" name="Symbol zastępczy daty 3">
            <a:extLst>
              <a:ext uri="{FF2B5EF4-FFF2-40B4-BE49-F238E27FC236}">
                <a16:creationId xmlns:a16="http://schemas.microsoft.com/office/drawing/2014/main" xmlns="" id="{F957630C-8A31-316A-98E2-6C0FCC2F700D}"/>
              </a:ext>
            </a:extLst>
          </p:cNvPr>
          <p:cNvSpPr>
            <a:spLocks noGrp="1"/>
          </p:cNvSpPr>
          <p:nvPr>
            <p:ph type="dt" sz="half" idx="10"/>
          </p:nvPr>
        </p:nvSpPr>
        <p:spPr/>
        <p:txBody>
          <a:bodyPr/>
          <a:lstStyle/>
          <a:p>
            <a:pPr rtl="0"/>
            <a:fld id="{1B23B4D2-AC56-4E03-B584-C7EE294BDCA4}" type="datetime1">
              <a:rPr lang="pl-PL" smtClean="0"/>
              <a:pPr rtl="0"/>
              <a:t>22.06.2022</a:t>
            </a:fld>
            <a:endParaRPr lang="en-US" dirty="0"/>
          </a:p>
        </p:txBody>
      </p:sp>
      <p:pic>
        <p:nvPicPr>
          <p:cNvPr id="13314" name="Picture 2" descr="ArtRage: Draw, Paint, Create – Aplikacje w Google Play">
            <a:extLst>
              <a:ext uri="{FF2B5EF4-FFF2-40B4-BE49-F238E27FC236}">
                <a16:creationId xmlns:a16="http://schemas.microsoft.com/office/drawing/2014/main" xmlns="" id="{D6284CAF-2E58-8405-F79B-E99FEDD6D422}"/>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60015" y="467503"/>
            <a:ext cx="1546691" cy="1546691"/>
          </a:xfrm>
          <a:prstGeom prst="rect">
            <a:avLst/>
          </a:prstGeom>
          <a:noFill/>
          <a:extLst>
            <a:ext uri="{909E8E84-426E-40DD-AFC4-6F175D3DCCD1}">
              <a14:hiddenFill xmlns:a14="http://schemas.microsoft.com/office/drawing/2010/main" xmlns="">
                <a:solidFill>
                  <a:srgbClr val="FFFFFF"/>
                </a:solidFill>
              </a14:hiddenFill>
            </a:ext>
          </a:extLst>
        </p:spPr>
      </p:pic>
      <p:pic>
        <p:nvPicPr>
          <p:cNvPr id="13316" name="Picture 4" descr="ArtRage 6.1.2 Download - Pobierz za Darmo">
            <a:extLst>
              <a:ext uri="{FF2B5EF4-FFF2-40B4-BE49-F238E27FC236}">
                <a16:creationId xmlns:a16="http://schemas.microsoft.com/office/drawing/2014/main" xmlns="" id="{4E194748-BD87-17E5-6BB6-CB5C54598A33}"/>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8703316" y="467503"/>
            <a:ext cx="2705100" cy="16859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738438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25034B2C-9868-4F44-BE55-F74FE48ABCE7}"/>
              </a:ext>
            </a:extLst>
          </p:cNvPr>
          <p:cNvSpPr>
            <a:spLocks noGrp="1"/>
          </p:cNvSpPr>
          <p:nvPr>
            <p:ph type="title"/>
          </p:nvPr>
        </p:nvSpPr>
        <p:spPr/>
        <p:txBody>
          <a:bodyPr/>
          <a:lstStyle/>
          <a:p>
            <a:r>
              <a:rPr lang="pl-PL" dirty="0"/>
              <a:t>       </a:t>
            </a:r>
            <a:r>
              <a:rPr lang="pl-PL" dirty="0" err="1"/>
              <a:t>Avocode</a:t>
            </a:r>
            <a:endParaRPr lang="pl-PL" dirty="0"/>
          </a:p>
        </p:txBody>
      </p:sp>
      <p:sp>
        <p:nvSpPr>
          <p:cNvPr id="3" name="Symbol zastępczy zawartości 2">
            <a:extLst>
              <a:ext uri="{FF2B5EF4-FFF2-40B4-BE49-F238E27FC236}">
                <a16:creationId xmlns:a16="http://schemas.microsoft.com/office/drawing/2014/main" xmlns="" id="{8D183539-87A6-784E-D672-0D391ACE9FC8}"/>
              </a:ext>
            </a:extLst>
          </p:cNvPr>
          <p:cNvSpPr>
            <a:spLocks noGrp="1"/>
          </p:cNvSpPr>
          <p:nvPr>
            <p:ph idx="1"/>
          </p:nvPr>
        </p:nvSpPr>
        <p:spPr>
          <a:xfrm>
            <a:off x="1169615" y="2434814"/>
            <a:ext cx="10058400" cy="3849624"/>
          </a:xfrm>
        </p:spPr>
        <p:txBody>
          <a:bodyPr>
            <a:normAutofit/>
          </a:bodyPr>
          <a:lstStyle/>
          <a:p>
            <a:r>
              <a:rPr lang="pl-PL" dirty="0" err="1"/>
              <a:t>Avocode</a:t>
            </a:r>
            <a:r>
              <a:rPr lang="pl-PL" dirty="0"/>
              <a:t> jest zarówno aplikacją desktopową jak i webową. Pozwala na otwieranie plików zarówno w formacie PSD jak i tych stworzonych w </a:t>
            </a:r>
            <a:r>
              <a:rPr lang="pl-PL" dirty="0" err="1"/>
              <a:t>Sketchu</a:t>
            </a:r>
            <a:r>
              <a:rPr lang="pl-PL" dirty="0"/>
              <a:t>. Program ten jest dostępny na Maca, Windowsa i </a:t>
            </a:r>
            <a:r>
              <a:rPr lang="pl-PL" dirty="0" err="1"/>
              <a:t>Linuxa</a:t>
            </a:r>
            <a:r>
              <a:rPr lang="pl-PL" dirty="0"/>
              <a:t>. Pozwala na eksportowanie warstw lub elementów (pojedynczo lub kilka na raz.) Mamy możliwość eksportu w formatach: SVG, PNG, JPG oraz WEBP.   Elementy zapisane w SVG możemy od razu skalować 2x, 3x lub 4x razy. Generuje gotowe kawałki kodu: CSS, Less, </a:t>
            </a:r>
            <a:r>
              <a:rPr lang="pl-PL" dirty="0" err="1"/>
              <a:t>Sass</a:t>
            </a:r>
            <a:r>
              <a:rPr lang="pl-PL" dirty="0"/>
              <a:t>, SCSS, Stylus, Swift, Android, CSS w JS i </a:t>
            </a:r>
            <a:r>
              <a:rPr lang="pl-PL" dirty="0" err="1"/>
              <a:t>React</a:t>
            </a:r>
            <a:r>
              <a:rPr lang="pl-PL" dirty="0"/>
              <a:t> Native. Mamy gotowe informacje min. na temat wysokości, szerokości elementu, czcionki i jej rozmiaru, kolorów; wszystko od razu z odpowiednimi jednostkami.  Wystarczy skopiować jednym kliknięciem i wkleić do swojego edytora. Umożliwia tworzenie zespołów i dzielenie się projektami graficznymi. Komunikacja jest ułatwiona dzięki możliwości dodawania komentarzy. </a:t>
            </a:r>
            <a:r>
              <a:rPr lang="pl-PL" dirty="0" err="1"/>
              <a:t>Avocode</a:t>
            </a:r>
            <a:r>
              <a:rPr lang="pl-PL" dirty="0"/>
              <a:t> umożliwia proste kopiowanie tekstu od razu jako element HTML bądź eksportowanie go jako JPG lub PNG. Wystarczy jedno kliknięcie i tekst jest gotowy do wklejenia do naszego edytora. Pozwala na definiowanie zmiennych – kolorów, czcionek, gradientów, rozmiarów i odległości. W ten sposób kopiowany kod z </a:t>
            </a:r>
            <a:r>
              <a:rPr lang="pl-PL" dirty="0" err="1"/>
              <a:t>Avocode</a:t>
            </a:r>
            <a:r>
              <a:rPr lang="pl-PL" dirty="0"/>
              <a:t> będzie od razu uwzględniał  i kopiował nasze zmienne. Jeszcze tego nie testowałam, ale wydaje się to ciekawa opcja. Dodatkowo, podaje dokładne wymiary oraz położenie elementu. </a:t>
            </a:r>
          </a:p>
        </p:txBody>
      </p:sp>
      <p:sp>
        <p:nvSpPr>
          <p:cNvPr id="4" name="Symbol zastępczy daty 3">
            <a:extLst>
              <a:ext uri="{FF2B5EF4-FFF2-40B4-BE49-F238E27FC236}">
                <a16:creationId xmlns:a16="http://schemas.microsoft.com/office/drawing/2014/main" xmlns="" id="{70C33B16-DD10-E748-78F3-99BB24236460}"/>
              </a:ext>
            </a:extLst>
          </p:cNvPr>
          <p:cNvSpPr>
            <a:spLocks noGrp="1"/>
          </p:cNvSpPr>
          <p:nvPr>
            <p:ph type="dt" sz="half" idx="10"/>
          </p:nvPr>
        </p:nvSpPr>
        <p:spPr/>
        <p:txBody>
          <a:bodyPr/>
          <a:lstStyle/>
          <a:p>
            <a:pPr rtl="0"/>
            <a:fld id="{1B23B4D2-AC56-4E03-B584-C7EE294BDCA4}" type="datetime1">
              <a:rPr lang="pl-PL" smtClean="0"/>
              <a:pPr rtl="0"/>
              <a:t>22.06.2022</a:t>
            </a:fld>
            <a:endParaRPr lang="en-US" dirty="0"/>
          </a:p>
        </p:txBody>
      </p:sp>
      <p:pic>
        <p:nvPicPr>
          <p:cNvPr id="14340" name="Picture 4">
            <a:extLst>
              <a:ext uri="{FF2B5EF4-FFF2-40B4-BE49-F238E27FC236}">
                <a16:creationId xmlns:a16="http://schemas.microsoft.com/office/drawing/2014/main" xmlns="" id="{076736EF-975F-4783-FA6F-78D8DC2E03AB}"/>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64217" y="440205"/>
            <a:ext cx="1210796" cy="1616475"/>
          </a:xfrm>
          <a:prstGeom prst="rect">
            <a:avLst/>
          </a:prstGeom>
          <a:noFill/>
          <a:extLst>
            <a:ext uri="{909E8E84-426E-40DD-AFC4-6F175D3DCCD1}">
              <a14:hiddenFill xmlns:a14="http://schemas.microsoft.com/office/drawing/2010/main" xmlns="">
                <a:solidFill>
                  <a:srgbClr val="FFFFFF"/>
                </a:solidFill>
              </a14:hiddenFill>
            </a:ext>
          </a:extLst>
        </p:spPr>
      </p:pic>
      <p:pic>
        <p:nvPicPr>
          <p:cNvPr id="14342" name="Picture 6" descr="Avocode - co to jest i czy warto korzystać? - SowaProgramuje">
            <a:extLst>
              <a:ext uri="{FF2B5EF4-FFF2-40B4-BE49-F238E27FC236}">
                <a16:creationId xmlns:a16="http://schemas.microsoft.com/office/drawing/2014/main" xmlns="" id="{8D807FFF-49DC-20EC-49C4-13142052D22D}"/>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8506946" y="485055"/>
            <a:ext cx="2905125" cy="15716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481264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0907EC06-49F1-DADD-45E5-2B9CD8D31903}"/>
              </a:ext>
            </a:extLst>
          </p:cNvPr>
          <p:cNvSpPr>
            <a:spLocks noGrp="1"/>
          </p:cNvSpPr>
          <p:nvPr>
            <p:ph type="title"/>
          </p:nvPr>
        </p:nvSpPr>
        <p:spPr/>
        <p:txBody>
          <a:bodyPr/>
          <a:lstStyle/>
          <a:p>
            <a:r>
              <a:rPr lang="pl-PL" dirty="0"/>
              <a:t>            </a:t>
            </a:r>
            <a:r>
              <a:rPr lang="pl-PL" dirty="0" err="1"/>
              <a:t>InVision</a:t>
            </a:r>
            <a:endParaRPr lang="pl-PL" dirty="0"/>
          </a:p>
        </p:txBody>
      </p:sp>
      <p:sp>
        <p:nvSpPr>
          <p:cNvPr id="3" name="Symbol zastępczy zawartości 2">
            <a:extLst>
              <a:ext uri="{FF2B5EF4-FFF2-40B4-BE49-F238E27FC236}">
                <a16:creationId xmlns:a16="http://schemas.microsoft.com/office/drawing/2014/main" xmlns="" id="{51D15002-CAD8-DE07-3B6B-721E797F0DC9}"/>
              </a:ext>
            </a:extLst>
          </p:cNvPr>
          <p:cNvSpPr>
            <a:spLocks noGrp="1"/>
          </p:cNvSpPr>
          <p:nvPr>
            <p:ph idx="1"/>
          </p:nvPr>
        </p:nvSpPr>
        <p:spPr>
          <a:xfrm>
            <a:off x="941294" y="2571169"/>
            <a:ext cx="10058400" cy="3849624"/>
          </a:xfrm>
        </p:spPr>
        <p:txBody>
          <a:bodyPr/>
          <a:lstStyle/>
          <a:p>
            <a:r>
              <a:rPr lang="pl-PL" dirty="0"/>
              <a:t>Podczas projektowania stron i sklepów internetowych ważne jest zrozumienie ścieżki użytkownika, aby dostosować elementy dla jego wygody. </a:t>
            </a:r>
            <a:r>
              <a:rPr lang="pl-PL" dirty="0" err="1"/>
              <a:t>InVision</a:t>
            </a:r>
            <a:r>
              <a:rPr lang="pl-PL" dirty="0"/>
              <a:t> pozwala na stworzenie szaty graficznej projektu w jednym miejscu razem z innymi grafikami i programistami. Narzędzie umożliwia projektowanie widoków za pośrednictwem platformy oraz przesłanie własnych plików. Za pomocą </a:t>
            </a:r>
            <a:r>
              <a:rPr lang="pl-PL" dirty="0" err="1"/>
              <a:t>InVision</a:t>
            </a:r>
            <a:r>
              <a:rPr lang="pl-PL" dirty="0"/>
              <a:t> graficy mogą łączyć widoki, aby przedstawić zmiany na stronie, które </a:t>
            </a:r>
            <a:r>
              <a:rPr lang="pl-PL" dirty="0" err="1"/>
              <a:t>powinne</a:t>
            </a:r>
            <a:r>
              <a:rPr lang="pl-PL" dirty="0"/>
              <a:t> nastąpić po określonej interakcji z użytkownikiem. Także dzięki dostępności projektu cały zespół może wprowadzać poprawki i dodawać komentarze, usprawniając </a:t>
            </a:r>
            <a:r>
              <a:rPr lang="pl-PL" dirty="0" err="1"/>
              <a:t>współpracę.InVision</a:t>
            </a:r>
            <a:r>
              <a:rPr lang="pl-PL" dirty="0"/>
              <a:t> Studio służy do kompleksowego projektowania interfejsów webowych, aplikacji mobilnych czy stron www. Studio to jest rękawicą rzuconą </a:t>
            </a:r>
            <a:r>
              <a:rPr lang="pl-PL" dirty="0" err="1"/>
              <a:t>Sketchowi</a:t>
            </a:r>
            <a:r>
              <a:rPr lang="pl-PL" dirty="0"/>
              <a:t> oraz uzupełniającym go programom takim jak Flinto i </a:t>
            </a:r>
            <a:r>
              <a:rPr lang="pl-PL" dirty="0" err="1"/>
              <a:t>Principle</a:t>
            </a:r>
            <a:r>
              <a:rPr lang="pl-PL" dirty="0"/>
              <a:t>, oraz narzędziom takim jak </a:t>
            </a:r>
            <a:r>
              <a:rPr lang="pl-PL" dirty="0" err="1"/>
              <a:t>Marvel</a:t>
            </a:r>
            <a:r>
              <a:rPr lang="pl-PL" dirty="0"/>
              <a:t> czy </a:t>
            </a:r>
            <a:r>
              <a:rPr lang="pl-PL" dirty="0" err="1"/>
              <a:t>Zeplin</a:t>
            </a:r>
            <a:r>
              <a:rPr lang="pl-PL" dirty="0"/>
              <a:t>.</a:t>
            </a:r>
          </a:p>
        </p:txBody>
      </p:sp>
      <p:sp>
        <p:nvSpPr>
          <p:cNvPr id="4" name="Symbol zastępczy daty 3">
            <a:extLst>
              <a:ext uri="{FF2B5EF4-FFF2-40B4-BE49-F238E27FC236}">
                <a16:creationId xmlns:a16="http://schemas.microsoft.com/office/drawing/2014/main" xmlns="" id="{5BA93DBC-1DD5-9E65-9278-6881B1B204A5}"/>
              </a:ext>
            </a:extLst>
          </p:cNvPr>
          <p:cNvSpPr>
            <a:spLocks noGrp="1"/>
          </p:cNvSpPr>
          <p:nvPr>
            <p:ph type="dt" sz="half" idx="10"/>
          </p:nvPr>
        </p:nvSpPr>
        <p:spPr/>
        <p:txBody>
          <a:bodyPr/>
          <a:lstStyle/>
          <a:p>
            <a:pPr rtl="0"/>
            <a:fld id="{1B23B4D2-AC56-4E03-B584-C7EE294BDCA4}" type="datetime1">
              <a:rPr lang="pl-PL" smtClean="0"/>
              <a:pPr rtl="0"/>
              <a:t>22.06.2022</a:t>
            </a:fld>
            <a:endParaRPr lang="en-US" dirty="0"/>
          </a:p>
        </p:txBody>
      </p:sp>
      <p:pic>
        <p:nvPicPr>
          <p:cNvPr id="15362" name="Picture 2" descr="Aplikacja InVision - Design &amp; Prototype w App Store">
            <a:extLst>
              <a:ext uri="{FF2B5EF4-FFF2-40B4-BE49-F238E27FC236}">
                <a16:creationId xmlns:a16="http://schemas.microsoft.com/office/drawing/2014/main" xmlns="" id="{E9D040DC-9670-7063-5433-4D8CA1CC7902}"/>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31720" y="653597"/>
            <a:ext cx="1996385" cy="1049712"/>
          </a:xfrm>
          <a:prstGeom prst="rect">
            <a:avLst/>
          </a:prstGeom>
          <a:noFill/>
          <a:extLst>
            <a:ext uri="{909E8E84-426E-40DD-AFC4-6F175D3DCCD1}">
              <a14:hiddenFill xmlns:a14="http://schemas.microsoft.com/office/drawing/2010/main" xmlns="">
                <a:solidFill>
                  <a:srgbClr val="FFFFFF"/>
                </a:solidFill>
              </a14:hiddenFill>
            </a:ext>
          </a:extLst>
        </p:spPr>
      </p:pic>
      <p:pic>
        <p:nvPicPr>
          <p:cNvPr id="15364" name="Picture 4" descr="UX i Product Designer - Narzędzia, które warto znać w 2019 roku -  ProductVision">
            <a:extLst>
              <a:ext uri="{FF2B5EF4-FFF2-40B4-BE49-F238E27FC236}">
                <a16:creationId xmlns:a16="http://schemas.microsoft.com/office/drawing/2014/main" xmlns="" id="{9538F23E-575A-CC32-C5E7-EB041D25A18B}"/>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607674" y="457200"/>
            <a:ext cx="3297806" cy="184677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047117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D5241B61-7C0A-F7B6-37C6-907862004E94}"/>
              </a:ext>
            </a:extLst>
          </p:cNvPr>
          <p:cNvSpPr>
            <a:spLocks noGrp="1"/>
          </p:cNvSpPr>
          <p:nvPr>
            <p:ph type="title"/>
          </p:nvPr>
        </p:nvSpPr>
        <p:spPr/>
        <p:txBody>
          <a:bodyPr/>
          <a:lstStyle/>
          <a:p>
            <a:r>
              <a:rPr lang="pl-PL" dirty="0"/>
              <a:t>         </a:t>
            </a:r>
            <a:r>
              <a:rPr lang="pl-PL" dirty="0" err="1"/>
              <a:t>Codrops</a:t>
            </a:r>
            <a:endParaRPr lang="pl-PL" dirty="0"/>
          </a:p>
        </p:txBody>
      </p:sp>
      <p:sp>
        <p:nvSpPr>
          <p:cNvPr id="3" name="Symbol zastępczy zawartości 2">
            <a:extLst>
              <a:ext uri="{FF2B5EF4-FFF2-40B4-BE49-F238E27FC236}">
                <a16:creationId xmlns:a16="http://schemas.microsoft.com/office/drawing/2014/main" xmlns="" id="{6E4F6530-778E-AC3B-BA5C-F54185E93320}"/>
              </a:ext>
            </a:extLst>
          </p:cNvPr>
          <p:cNvSpPr>
            <a:spLocks noGrp="1"/>
          </p:cNvSpPr>
          <p:nvPr>
            <p:ph idx="1"/>
          </p:nvPr>
        </p:nvSpPr>
        <p:spPr/>
        <p:txBody>
          <a:bodyPr/>
          <a:lstStyle/>
          <a:p>
            <a:r>
              <a:rPr lang="pl-PL" dirty="0" err="1"/>
              <a:t>Codrops</a:t>
            </a:r>
            <a:r>
              <a:rPr lang="pl-PL" dirty="0"/>
              <a:t> jest narzędziem, które szczególnie jest pomocne w pracy web designerów. Na stronie można znaleźć mnóstwo przykładów interesujących efektów oraz użytecznych </a:t>
            </a:r>
            <a:r>
              <a:rPr lang="pl-PL" dirty="0" err="1"/>
              <a:t>tutoriali</a:t>
            </a:r>
            <a:r>
              <a:rPr lang="pl-PL" dirty="0"/>
              <a:t>. Strona, która zaczynała z pozycji zwykłego bloga, stała się jednym z narzędzi, gdzie graficy mogą podzielić się doświadczeniem i znaleźć mnóstwo użytecznych informacji na temat projektowania.</a:t>
            </a:r>
          </a:p>
        </p:txBody>
      </p:sp>
      <p:sp>
        <p:nvSpPr>
          <p:cNvPr id="4" name="Symbol zastępczy daty 3">
            <a:extLst>
              <a:ext uri="{FF2B5EF4-FFF2-40B4-BE49-F238E27FC236}">
                <a16:creationId xmlns:a16="http://schemas.microsoft.com/office/drawing/2014/main" xmlns="" id="{9AE3E0C1-9823-A8B3-F6A4-981C73C85C59}"/>
              </a:ext>
            </a:extLst>
          </p:cNvPr>
          <p:cNvSpPr>
            <a:spLocks noGrp="1"/>
          </p:cNvSpPr>
          <p:nvPr>
            <p:ph type="dt" sz="half" idx="10"/>
          </p:nvPr>
        </p:nvSpPr>
        <p:spPr/>
        <p:txBody>
          <a:bodyPr/>
          <a:lstStyle/>
          <a:p>
            <a:pPr rtl="0"/>
            <a:fld id="{1B23B4D2-AC56-4E03-B584-C7EE294BDCA4}" type="datetime1">
              <a:rPr lang="pl-PL" smtClean="0"/>
              <a:pPr rtl="0"/>
              <a:t>22.06.2022</a:t>
            </a:fld>
            <a:endParaRPr lang="en-US" dirty="0"/>
          </a:p>
        </p:txBody>
      </p:sp>
      <p:pic>
        <p:nvPicPr>
          <p:cNvPr id="16386" name="Picture 2" descr="Codrops - Creative front-end resources and inspiration for web professionals">
            <a:extLst>
              <a:ext uri="{FF2B5EF4-FFF2-40B4-BE49-F238E27FC236}">
                <a16:creationId xmlns:a16="http://schemas.microsoft.com/office/drawing/2014/main" xmlns="" id="{2215DD72-4E71-FCF4-6CC8-4141E312D26B}"/>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64776" y="524435"/>
            <a:ext cx="1420907" cy="1420907"/>
          </a:xfrm>
          <a:prstGeom prst="rect">
            <a:avLst/>
          </a:prstGeom>
          <a:noFill/>
          <a:extLst>
            <a:ext uri="{909E8E84-426E-40DD-AFC4-6F175D3DCCD1}">
              <a14:hiddenFill xmlns:a14="http://schemas.microsoft.com/office/drawing/2010/main" xmlns="">
                <a:solidFill>
                  <a:srgbClr val="FFFFFF"/>
                </a:solidFill>
              </a14:hiddenFill>
            </a:ext>
          </a:extLst>
        </p:spPr>
      </p:pic>
      <p:pic>
        <p:nvPicPr>
          <p:cNvPr id="16388" name="Picture 4" descr="Creating Native Web Components - Codrops">
            <a:extLst>
              <a:ext uri="{FF2B5EF4-FFF2-40B4-BE49-F238E27FC236}">
                <a16:creationId xmlns:a16="http://schemas.microsoft.com/office/drawing/2014/main" xmlns="" id="{2DF9EBA3-F26E-1E5C-11A1-A43EDEC9E0D5}"/>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620000" y="3357906"/>
            <a:ext cx="3810000" cy="28575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817742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E6DED3CE-F591-8334-4673-29D2BD472A0A}"/>
              </a:ext>
            </a:extLst>
          </p:cNvPr>
          <p:cNvSpPr>
            <a:spLocks noGrp="1"/>
          </p:cNvSpPr>
          <p:nvPr>
            <p:ph type="title"/>
          </p:nvPr>
        </p:nvSpPr>
        <p:spPr/>
        <p:txBody>
          <a:bodyPr>
            <a:normAutofit/>
          </a:bodyPr>
          <a:lstStyle/>
          <a:p>
            <a:r>
              <a:rPr lang="pl-PL" sz="3600" dirty="0"/>
              <a:t>KOMPUTER Z ODPOWIEDNIĄ KONFIGURACJA</a:t>
            </a:r>
          </a:p>
        </p:txBody>
      </p:sp>
      <p:sp>
        <p:nvSpPr>
          <p:cNvPr id="3" name="Symbol zastępczy zawartości 2">
            <a:extLst>
              <a:ext uri="{FF2B5EF4-FFF2-40B4-BE49-F238E27FC236}">
                <a16:creationId xmlns:a16="http://schemas.microsoft.com/office/drawing/2014/main" xmlns="" id="{0B184014-C813-32CC-1F6C-05889C57846A}"/>
              </a:ext>
            </a:extLst>
          </p:cNvPr>
          <p:cNvSpPr>
            <a:spLocks noGrp="1"/>
          </p:cNvSpPr>
          <p:nvPr>
            <p:ph idx="1"/>
          </p:nvPr>
        </p:nvSpPr>
        <p:spPr>
          <a:xfrm>
            <a:off x="1004047" y="1699709"/>
            <a:ext cx="10058400" cy="3849624"/>
          </a:xfrm>
        </p:spPr>
        <p:txBody>
          <a:bodyPr/>
          <a:lstStyle/>
          <a:p>
            <a:pPr algn="l" fontAlgn="base">
              <a:buFont typeface="Arial" panose="020B0604020202020204" pitchFamily="34" charset="0"/>
              <a:buChar char="•"/>
            </a:pPr>
            <a:r>
              <a:rPr lang="pl-PL" sz="1600" b="1" i="0" dirty="0">
                <a:solidFill>
                  <a:srgbClr val="00B050"/>
                </a:solidFill>
                <a:effectLst/>
                <a:latin typeface="pt-serif"/>
              </a:rPr>
              <a:t>Procesor</a:t>
            </a:r>
            <a:r>
              <a:rPr lang="pl-PL" sz="1600" b="0" i="0" dirty="0">
                <a:solidFill>
                  <a:srgbClr val="444444"/>
                </a:solidFill>
                <a:effectLst/>
                <a:latin typeface="pt-serif"/>
              </a:rPr>
              <a:t> — wybierz procesor co najmniej </a:t>
            </a:r>
            <a:r>
              <a:rPr lang="pl-PL" sz="1600" b="0" i="0" dirty="0">
                <a:solidFill>
                  <a:srgbClr val="00B050"/>
                </a:solidFill>
                <a:effectLst/>
                <a:latin typeface="pt-serif"/>
              </a:rPr>
              <a:t>4-rdzeniowy.</a:t>
            </a:r>
            <a:r>
              <a:rPr lang="pl-PL" sz="1600" b="0" i="0" dirty="0">
                <a:solidFill>
                  <a:srgbClr val="444444"/>
                </a:solidFill>
                <a:effectLst/>
                <a:latin typeface="pt-serif"/>
              </a:rPr>
              <a:t> Najpopularniejsze obecnie to Intele </a:t>
            </a:r>
            <a:r>
              <a:rPr lang="pl-PL" sz="1600" b="0" i="0" dirty="0">
                <a:solidFill>
                  <a:srgbClr val="00B050"/>
                </a:solidFill>
                <a:effectLst/>
                <a:latin typeface="pt-serif"/>
              </a:rPr>
              <a:t>i5 i i7</a:t>
            </a:r>
            <a:r>
              <a:rPr lang="pl-PL" sz="1600" b="0" i="0" dirty="0">
                <a:solidFill>
                  <a:srgbClr val="444444"/>
                </a:solidFill>
                <a:effectLst/>
                <a:latin typeface="pt-serif"/>
              </a:rPr>
              <a:t>. i7 będzie bardzo dobry do renderingów i eksportowania wideo. Jeśli tworzysz tylko grafikę i strony www, możesz zostać przy i5;</a:t>
            </a:r>
          </a:p>
          <a:p>
            <a:pPr algn="l" fontAlgn="base">
              <a:buFont typeface="Arial" panose="020B0604020202020204" pitchFamily="34" charset="0"/>
              <a:buChar char="•"/>
            </a:pPr>
            <a:r>
              <a:rPr lang="pl-PL" sz="1600" b="1" i="0" dirty="0">
                <a:solidFill>
                  <a:srgbClr val="00B050"/>
                </a:solidFill>
                <a:effectLst/>
                <a:latin typeface="pt-serif"/>
              </a:rPr>
              <a:t>Pamięć RAM</a:t>
            </a:r>
            <a:r>
              <a:rPr lang="pl-PL" sz="1600" b="0" i="0" dirty="0">
                <a:solidFill>
                  <a:srgbClr val="00B050"/>
                </a:solidFill>
                <a:effectLst/>
                <a:latin typeface="pt-serif"/>
              </a:rPr>
              <a:t> </a:t>
            </a:r>
            <a:r>
              <a:rPr lang="pl-PL" sz="1600" b="0" i="0" dirty="0">
                <a:solidFill>
                  <a:srgbClr val="444444"/>
                </a:solidFill>
                <a:effectLst/>
                <a:latin typeface="pt-serif"/>
              </a:rPr>
              <a:t>— ma niemal największy wpływ na szybkość systemu i programów. Minimum na dziś 32 GB dla tworzenia stron www, oraz 16GB dla całej reszty;</a:t>
            </a:r>
          </a:p>
          <a:p>
            <a:pPr algn="l" fontAlgn="base">
              <a:buFont typeface="Arial" panose="020B0604020202020204" pitchFamily="34" charset="0"/>
              <a:buChar char="•"/>
            </a:pPr>
            <a:r>
              <a:rPr lang="pl-PL" sz="1600" b="1" i="0" dirty="0">
                <a:solidFill>
                  <a:srgbClr val="00B050"/>
                </a:solidFill>
                <a:effectLst/>
                <a:latin typeface="pt-serif"/>
              </a:rPr>
              <a:t>Dysk twardy</a:t>
            </a:r>
            <a:r>
              <a:rPr lang="pl-PL" sz="1600" b="0" i="0" dirty="0">
                <a:solidFill>
                  <a:srgbClr val="00B050"/>
                </a:solidFill>
                <a:effectLst/>
                <a:latin typeface="pt-serif"/>
              </a:rPr>
              <a:t> </a:t>
            </a:r>
            <a:r>
              <a:rPr lang="pl-PL" sz="1600" b="0" i="0" dirty="0">
                <a:solidFill>
                  <a:srgbClr val="444444"/>
                </a:solidFill>
                <a:effectLst/>
                <a:latin typeface="pt-serif"/>
              </a:rPr>
              <a:t>— jeśli możesz sobie na to pozwolić, wybierz dysk SSD, który jest 4x szybszy niż tradycyjny. Możesz też połączyć różne dyski, np. 256GB SSD na system i programy + 1TB dysk tradycyjny;</a:t>
            </a:r>
          </a:p>
          <a:p>
            <a:pPr algn="l" fontAlgn="base">
              <a:buFont typeface="Arial" panose="020B0604020202020204" pitchFamily="34" charset="0"/>
              <a:buChar char="•"/>
            </a:pPr>
            <a:r>
              <a:rPr lang="pl-PL" sz="1600" b="1" i="0" dirty="0">
                <a:solidFill>
                  <a:srgbClr val="00B050"/>
                </a:solidFill>
                <a:effectLst/>
                <a:latin typeface="pt-serif"/>
              </a:rPr>
              <a:t>Monitor</a:t>
            </a:r>
            <a:r>
              <a:rPr lang="pl-PL" sz="1600" b="0" i="0" dirty="0">
                <a:solidFill>
                  <a:srgbClr val="00B050"/>
                </a:solidFill>
                <a:effectLst/>
                <a:latin typeface="pt-serif"/>
              </a:rPr>
              <a:t> </a:t>
            </a:r>
            <a:r>
              <a:rPr lang="pl-PL" sz="1600" b="0" i="0" dirty="0">
                <a:solidFill>
                  <a:srgbClr val="444444"/>
                </a:solidFill>
                <a:effectLst/>
                <a:latin typeface="pt-serif"/>
              </a:rPr>
              <a:t>— chcesz porządny ekran, który da się skalibrować. Minimalna wielkość to 21 cali. Wybieraj te z matrycami MVA (lub ich wariacjami — PVA, S-PVA) lub IPS (S-IPS). Wystrzegaj się matryc TN (</a:t>
            </a:r>
            <a:r>
              <a:rPr lang="pl-PL" sz="1600" b="0" i="0" dirty="0" err="1">
                <a:solidFill>
                  <a:srgbClr val="444444"/>
                </a:solidFill>
                <a:effectLst/>
                <a:latin typeface="pt-serif"/>
              </a:rPr>
              <a:t>Twisted</a:t>
            </a:r>
            <a:r>
              <a:rPr lang="pl-PL" sz="1600" b="0" i="0" dirty="0">
                <a:solidFill>
                  <a:srgbClr val="444444"/>
                </a:solidFill>
                <a:effectLst/>
                <a:latin typeface="pt-serif"/>
              </a:rPr>
              <a:t> </a:t>
            </a:r>
            <a:r>
              <a:rPr lang="pl-PL" sz="1600" b="0" i="0" dirty="0" err="1">
                <a:solidFill>
                  <a:srgbClr val="444444"/>
                </a:solidFill>
                <a:effectLst/>
                <a:latin typeface="pt-serif"/>
              </a:rPr>
              <a:t>Nematic</a:t>
            </a:r>
            <a:r>
              <a:rPr lang="pl-PL" sz="1600" b="0" i="0" dirty="0">
                <a:solidFill>
                  <a:srgbClr val="444444"/>
                </a:solidFill>
                <a:effectLst/>
                <a:latin typeface="pt-serif"/>
              </a:rPr>
              <a:t>). </a:t>
            </a:r>
          </a:p>
          <a:p>
            <a:endParaRPr lang="pl-PL" dirty="0"/>
          </a:p>
        </p:txBody>
      </p:sp>
      <p:sp>
        <p:nvSpPr>
          <p:cNvPr id="4" name="Symbol zastępczy daty 3">
            <a:extLst>
              <a:ext uri="{FF2B5EF4-FFF2-40B4-BE49-F238E27FC236}">
                <a16:creationId xmlns:a16="http://schemas.microsoft.com/office/drawing/2014/main" xmlns="" id="{BB193F71-6A46-64D5-1847-785A74F9E4CE}"/>
              </a:ext>
            </a:extLst>
          </p:cNvPr>
          <p:cNvSpPr>
            <a:spLocks noGrp="1"/>
          </p:cNvSpPr>
          <p:nvPr>
            <p:ph type="dt" sz="half" idx="10"/>
          </p:nvPr>
        </p:nvSpPr>
        <p:spPr/>
        <p:txBody>
          <a:bodyPr/>
          <a:lstStyle/>
          <a:p>
            <a:pPr rtl="0"/>
            <a:fld id="{1B23B4D2-AC56-4E03-B584-C7EE294BDCA4}" type="datetime1">
              <a:rPr lang="pl-PL" smtClean="0"/>
              <a:pPr rtl="0"/>
              <a:t>22.06.2022</a:t>
            </a:fld>
            <a:endParaRPr lang="en-US" dirty="0"/>
          </a:p>
        </p:txBody>
      </p:sp>
    </p:spTree>
    <p:extLst>
      <p:ext uri="{BB962C8B-B14F-4D97-AF65-F5344CB8AC3E}">
        <p14:creationId xmlns:p14="http://schemas.microsoft.com/office/powerpoint/2010/main" xmlns="" val="20527911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45235934-36ED-2D73-9534-A8FCBB12532F}"/>
              </a:ext>
            </a:extLst>
          </p:cNvPr>
          <p:cNvSpPr>
            <a:spLocks noGrp="1"/>
          </p:cNvSpPr>
          <p:nvPr>
            <p:ph type="title"/>
          </p:nvPr>
        </p:nvSpPr>
        <p:spPr/>
        <p:txBody>
          <a:bodyPr/>
          <a:lstStyle/>
          <a:p>
            <a:r>
              <a:rPr lang="pl-PL" dirty="0"/>
              <a:t>PROGRAMY GRAFICZNE - ADOBE</a:t>
            </a:r>
          </a:p>
        </p:txBody>
      </p:sp>
      <p:sp>
        <p:nvSpPr>
          <p:cNvPr id="4" name="Symbol zastępczy daty 3">
            <a:extLst>
              <a:ext uri="{FF2B5EF4-FFF2-40B4-BE49-F238E27FC236}">
                <a16:creationId xmlns:a16="http://schemas.microsoft.com/office/drawing/2014/main" xmlns="" id="{7717AAF7-6CA0-9CED-2939-31B5F4EF1FD9}"/>
              </a:ext>
            </a:extLst>
          </p:cNvPr>
          <p:cNvSpPr>
            <a:spLocks noGrp="1"/>
          </p:cNvSpPr>
          <p:nvPr>
            <p:ph type="dt" sz="half" idx="10"/>
          </p:nvPr>
        </p:nvSpPr>
        <p:spPr/>
        <p:txBody>
          <a:bodyPr/>
          <a:lstStyle/>
          <a:p>
            <a:pPr rtl="0"/>
            <a:fld id="{1B23B4D2-AC56-4E03-B584-C7EE294BDCA4}" type="datetime1">
              <a:rPr lang="pl-PL" smtClean="0"/>
              <a:pPr rtl="0"/>
              <a:t>22.06.2022</a:t>
            </a:fld>
            <a:endParaRPr lang="en-US" dirty="0"/>
          </a:p>
        </p:txBody>
      </p:sp>
      <p:pic>
        <p:nvPicPr>
          <p:cNvPr id="3074" name="Picture 2" descr="Adobe Creative Cloud | Szczegóły i produkty | Adobe">
            <a:extLst>
              <a:ext uri="{FF2B5EF4-FFF2-40B4-BE49-F238E27FC236}">
                <a16:creationId xmlns:a16="http://schemas.microsoft.com/office/drawing/2014/main" xmlns="" id="{E946F619-C9E4-29A7-27D3-143BECF35D4B}"/>
              </a:ext>
            </a:extLst>
          </p:cNvPr>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441091" y="2031843"/>
            <a:ext cx="2162175" cy="2114550"/>
          </a:xfrm>
          <a:prstGeom prst="rect">
            <a:avLst/>
          </a:prstGeom>
          <a:noFill/>
          <a:extLst>
            <a:ext uri="{909E8E84-426E-40DD-AFC4-6F175D3DCCD1}">
              <a14:hiddenFill xmlns:a14="http://schemas.microsoft.com/office/drawing/2010/main" xmlns="">
                <a:solidFill>
                  <a:srgbClr val="FFFFFF"/>
                </a:solidFill>
              </a14:hiddenFill>
            </a:ext>
          </a:extLst>
        </p:spPr>
      </p:pic>
      <p:pic>
        <p:nvPicPr>
          <p:cNvPr id="3076" name="Picture 4" descr="Adobe Creative Cloud | Szczegóły i produkty | Adobe">
            <a:extLst>
              <a:ext uri="{FF2B5EF4-FFF2-40B4-BE49-F238E27FC236}">
                <a16:creationId xmlns:a16="http://schemas.microsoft.com/office/drawing/2014/main" xmlns="" id="{B702EC91-01B5-47AA-EBC6-B03184F80F3E}"/>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513044" y="2037383"/>
            <a:ext cx="2143125" cy="2143125"/>
          </a:xfrm>
          <a:prstGeom prst="rect">
            <a:avLst/>
          </a:prstGeom>
          <a:noFill/>
          <a:extLst>
            <a:ext uri="{909E8E84-426E-40DD-AFC4-6F175D3DCCD1}">
              <a14:hiddenFill xmlns:a14="http://schemas.microsoft.com/office/drawing/2010/main" xmlns="">
                <a:solidFill>
                  <a:srgbClr val="FFFFFF"/>
                </a:solidFill>
              </a14:hiddenFill>
            </a:ext>
          </a:extLst>
        </p:spPr>
      </p:pic>
      <p:pic>
        <p:nvPicPr>
          <p:cNvPr id="3078" name="Picture 6" descr="Adobe Creative Cloud | Szczegóły i produkty | Adobe">
            <a:extLst>
              <a:ext uri="{FF2B5EF4-FFF2-40B4-BE49-F238E27FC236}">
                <a16:creationId xmlns:a16="http://schemas.microsoft.com/office/drawing/2014/main" xmlns="" id="{1A2B841B-B2BA-EDAB-3EF8-106EC45940B0}"/>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6541141" y="2027081"/>
            <a:ext cx="2162175" cy="211455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pole tekstowe 4">
            <a:extLst>
              <a:ext uri="{FF2B5EF4-FFF2-40B4-BE49-F238E27FC236}">
                <a16:creationId xmlns:a16="http://schemas.microsoft.com/office/drawing/2014/main" xmlns="" id="{EE7142C5-00D6-8756-EFEF-3E995C92C79E}"/>
              </a:ext>
            </a:extLst>
          </p:cNvPr>
          <p:cNvSpPr txBox="1"/>
          <p:nvPr/>
        </p:nvSpPr>
        <p:spPr>
          <a:xfrm>
            <a:off x="475128" y="4903694"/>
            <a:ext cx="11026588" cy="369332"/>
          </a:xfrm>
          <a:prstGeom prst="rect">
            <a:avLst/>
          </a:prstGeom>
          <a:noFill/>
        </p:spPr>
        <p:txBody>
          <a:bodyPr wrap="square" rtlCol="0">
            <a:spAutoFit/>
          </a:bodyPr>
          <a:lstStyle/>
          <a:p>
            <a:r>
              <a:rPr lang="pl-PL" dirty="0"/>
              <a:t>Adobe </a:t>
            </a:r>
            <a:r>
              <a:rPr lang="pl-PL" dirty="0" err="1"/>
              <a:t>Premiere</a:t>
            </a:r>
            <a:r>
              <a:rPr lang="pl-PL" dirty="0"/>
              <a:t>                   Adobe </a:t>
            </a:r>
            <a:r>
              <a:rPr lang="pl-PL" dirty="0" err="1"/>
              <a:t>InDesign</a:t>
            </a:r>
            <a:r>
              <a:rPr lang="pl-PL" dirty="0"/>
              <a:t>                   Adobe XD                          Adobe </a:t>
            </a:r>
            <a:r>
              <a:rPr lang="pl-PL" dirty="0" err="1"/>
              <a:t>Muse</a:t>
            </a:r>
            <a:r>
              <a:rPr lang="pl-PL" dirty="0"/>
              <a:t>  </a:t>
            </a:r>
          </a:p>
        </p:txBody>
      </p:sp>
      <p:pic>
        <p:nvPicPr>
          <p:cNvPr id="3082" name="Picture 10" descr="Programy Adobe | Najlepsze narzędzia do projektowania graficznego">
            <a:extLst>
              <a:ext uri="{FF2B5EF4-FFF2-40B4-BE49-F238E27FC236}">
                <a16:creationId xmlns:a16="http://schemas.microsoft.com/office/drawing/2014/main" xmlns="" id="{4F87E40C-CBA5-FACF-A55A-23D31DB30785}"/>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9330016" y="2036606"/>
            <a:ext cx="2171700" cy="21050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149218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934A1B5D-7667-F9A0-A834-E30F15387DCD}"/>
              </a:ext>
            </a:extLst>
          </p:cNvPr>
          <p:cNvSpPr>
            <a:spLocks noGrp="1"/>
          </p:cNvSpPr>
          <p:nvPr>
            <p:ph type="title"/>
          </p:nvPr>
        </p:nvSpPr>
        <p:spPr/>
        <p:txBody>
          <a:bodyPr/>
          <a:lstStyle/>
          <a:p>
            <a:r>
              <a:rPr lang="pl-PL" dirty="0"/>
              <a:t>          Adobe Photoshop </a:t>
            </a:r>
          </a:p>
        </p:txBody>
      </p:sp>
      <p:sp>
        <p:nvSpPr>
          <p:cNvPr id="3" name="Symbol zastępczy zawartości 2">
            <a:extLst>
              <a:ext uri="{FF2B5EF4-FFF2-40B4-BE49-F238E27FC236}">
                <a16:creationId xmlns:a16="http://schemas.microsoft.com/office/drawing/2014/main" xmlns="" id="{6B68166F-EB36-24D3-0272-46BC399EFEFF}"/>
              </a:ext>
            </a:extLst>
          </p:cNvPr>
          <p:cNvSpPr>
            <a:spLocks noGrp="1"/>
          </p:cNvSpPr>
          <p:nvPr>
            <p:ph idx="1"/>
          </p:nvPr>
        </p:nvSpPr>
        <p:spPr/>
        <p:txBody>
          <a:bodyPr>
            <a:normAutofit/>
          </a:bodyPr>
          <a:lstStyle/>
          <a:p>
            <a:r>
              <a:rPr lang="pl-PL" sz="1600" dirty="0"/>
              <a:t>program graficzny przeznaczony do tworzenia i obróbki grafiki rastrowej, będący sztandarowym produktem firmy Adobe Systems. Program jest dostępny na platformy Windows i </a:t>
            </a:r>
            <a:r>
              <a:rPr lang="pl-PL" sz="1600" dirty="0" err="1"/>
              <a:t>macOS</a:t>
            </a:r>
            <a:r>
              <a:rPr lang="pl-PL" sz="1600" dirty="0"/>
              <a:t>. Projekty programu zapisywane są w dedykowanym formacie plików PSD. Photoshop ewoluował z biegiem czasu i dzięki wielu wersjom aktualizowanym po aktualizacji przedstawiał nam różne nowości. Obecnie jest jednym z najczęściej używane programy do projektowania graficznego wszelkiego rodzaju kart, tła, plakatów, logo, stron internetowych itp. Program ma ogromną różnorodność narzędzi do wykonywania setek czynności związanych z obrazami. Następnie przejrzymy najbardziej przydatne i podstawowe narzędzia, które oferuje ten potężny program. Są takie narzędzia jak : prostokątna rama , rama eliptyczna, magiczna różdżka, szczotka, wersja robocza i trym. </a:t>
            </a:r>
          </a:p>
        </p:txBody>
      </p:sp>
      <p:sp>
        <p:nvSpPr>
          <p:cNvPr id="4" name="Symbol zastępczy daty 3">
            <a:extLst>
              <a:ext uri="{FF2B5EF4-FFF2-40B4-BE49-F238E27FC236}">
                <a16:creationId xmlns:a16="http://schemas.microsoft.com/office/drawing/2014/main" xmlns="" id="{1A1DD5F6-C67D-E44B-715D-E37D1BCBB66C}"/>
              </a:ext>
            </a:extLst>
          </p:cNvPr>
          <p:cNvSpPr>
            <a:spLocks noGrp="1"/>
          </p:cNvSpPr>
          <p:nvPr>
            <p:ph type="dt" sz="half" idx="10"/>
          </p:nvPr>
        </p:nvSpPr>
        <p:spPr/>
        <p:txBody>
          <a:bodyPr/>
          <a:lstStyle/>
          <a:p>
            <a:pPr rtl="0"/>
            <a:fld id="{1B23B4D2-AC56-4E03-B584-C7EE294BDCA4}" type="datetime1">
              <a:rPr lang="pl-PL" smtClean="0"/>
              <a:pPr rtl="0"/>
              <a:t>22.06.2022</a:t>
            </a:fld>
            <a:endParaRPr lang="en-US" dirty="0"/>
          </a:p>
        </p:txBody>
      </p:sp>
      <p:pic>
        <p:nvPicPr>
          <p:cNvPr id="4098" name="Picture 2" descr="Logo Adobe Photoshop">
            <a:extLst>
              <a:ext uri="{FF2B5EF4-FFF2-40B4-BE49-F238E27FC236}">
                <a16:creationId xmlns:a16="http://schemas.microsoft.com/office/drawing/2014/main" xmlns="" id="{418633F8-640B-AD66-F1FB-F5ECD84E0199}"/>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93084" y="553668"/>
            <a:ext cx="1428750" cy="1390650"/>
          </a:xfrm>
          <a:prstGeom prst="rect">
            <a:avLst/>
          </a:prstGeom>
          <a:noFill/>
          <a:extLst>
            <a:ext uri="{909E8E84-426E-40DD-AFC4-6F175D3DCCD1}">
              <a14:hiddenFill xmlns:a14="http://schemas.microsoft.com/office/drawing/2010/main" xmlns="">
                <a:solidFill>
                  <a:srgbClr val="FFFFFF"/>
                </a:solidFill>
              </a14:hiddenFill>
            </a:ext>
          </a:extLst>
        </p:spPr>
      </p:pic>
      <p:pic>
        <p:nvPicPr>
          <p:cNvPr id="4100" name="Picture 4" descr="Adobe Photoshop Versions | A Brief History">
            <a:extLst>
              <a:ext uri="{FF2B5EF4-FFF2-40B4-BE49-F238E27FC236}">
                <a16:creationId xmlns:a16="http://schemas.microsoft.com/office/drawing/2014/main" xmlns="" id="{A519CC58-50EB-52B6-ADAE-25653B79ECDA}"/>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flipV="1">
            <a:off x="8946776" y="4725266"/>
            <a:ext cx="2789146" cy="177575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993061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DD04453A-5416-CEF1-9C25-08B4DC8FC089}"/>
              </a:ext>
            </a:extLst>
          </p:cNvPr>
          <p:cNvSpPr>
            <a:spLocks noGrp="1"/>
          </p:cNvSpPr>
          <p:nvPr>
            <p:ph type="title"/>
          </p:nvPr>
        </p:nvSpPr>
        <p:spPr/>
        <p:txBody>
          <a:bodyPr/>
          <a:lstStyle/>
          <a:p>
            <a:r>
              <a:rPr lang="pl-PL" dirty="0"/>
              <a:t>        Adobe </a:t>
            </a:r>
            <a:r>
              <a:rPr lang="pl-PL" dirty="0" err="1"/>
              <a:t>Illustrator</a:t>
            </a:r>
            <a:r>
              <a:rPr lang="pl-PL" dirty="0"/>
              <a:t> </a:t>
            </a:r>
          </a:p>
        </p:txBody>
      </p:sp>
      <p:sp>
        <p:nvSpPr>
          <p:cNvPr id="3" name="Symbol zastępczy zawartości 2">
            <a:extLst>
              <a:ext uri="{FF2B5EF4-FFF2-40B4-BE49-F238E27FC236}">
                <a16:creationId xmlns:a16="http://schemas.microsoft.com/office/drawing/2014/main" xmlns="" id="{67C41D8C-6830-C5BD-EA61-F53ABF6A4365}"/>
              </a:ext>
            </a:extLst>
          </p:cNvPr>
          <p:cNvSpPr>
            <a:spLocks noGrp="1"/>
          </p:cNvSpPr>
          <p:nvPr>
            <p:ph idx="1"/>
          </p:nvPr>
        </p:nvSpPr>
        <p:spPr>
          <a:xfrm>
            <a:off x="573741" y="2767050"/>
            <a:ext cx="11304493" cy="3305913"/>
          </a:xfrm>
        </p:spPr>
        <p:txBody>
          <a:bodyPr>
            <a:normAutofit lnSpcReduction="10000"/>
          </a:bodyPr>
          <a:lstStyle/>
          <a:p>
            <a:r>
              <a:rPr lang="pl-PL" dirty="0"/>
              <a:t>rozbudowany program graficzny przeznaczony do tworzenia i edycji grafiki wektorowej, będący jednym ze sztandarowych produktów firmy Adobe Inc. Program jest dostępny na platformy Windows i </a:t>
            </a:r>
            <a:r>
              <a:rPr lang="pl-PL" dirty="0" err="1"/>
              <a:t>macOS</a:t>
            </a:r>
            <a:r>
              <a:rPr lang="pl-PL" dirty="0"/>
              <a:t>. Projekty zapisywane są w formacie plików AI. Z pomocą AI można opracowywać dowolne obiekty wizualne – od logotypów, przez ilustracje, aż po formy reklamowe, zarówno na potrzeby marketingu cyfrowego, jak też klasycznych materiałów outdoorowych, takich jak np. banery czy billboardy zewnętrzne. Na tym oczywiście nie kończą się możliwości tego programu – szerokie spektrum funkcjonalności sprawia, że ogranicza nas jedynie nasza własna wyobraźnia. Doskonale dopracowane funkcje sprawiają, że z produktu Adobe korzystają projektanci na całym świecie, tworząc grafiki na potrzeby zarówno przestrzeni internetowej, jak też publikacji wydawanych w formie fizycznej. Warto zaznaczyć, że program </a:t>
            </a:r>
            <a:r>
              <a:rPr lang="pl-PL" dirty="0" err="1"/>
              <a:t>Illustrator</a:t>
            </a:r>
            <a:r>
              <a:rPr lang="pl-PL" dirty="0"/>
              <a:t> obsługuje grafikę wektorową – Photoshop z kolei służy do pracy nad grafiką rastrową. Może to brzmieć mało intuicyjnie, ale w największym uproszczeniu AI nie jest ograniczony pikselami i pozwala tworzyć takie projekty, które można skalować bez żadnych ograniczeń. W praktyce oznacza to, że logotypy, znaki czy ilustracje stworzone za pomocą Ilustratora da się dowolnie powiększać lub pomniejszać, nie tracąc przy tym nic z ich wyjściowej jakości.</a:t>
            </a:r>
          </a:p>
        </p:txBody>
      </p:sp>
      <p:sp>
        <p:nvSpPr>
          <p:cNvPr id="4" name="Symbol zastępczy daty 3">
            <a:extLst>
              <a:ext uri="{FF2B5EF4-FFF2-40B4-BE49-F238E27FC236}">
                <a16:creationId xmlns:a16="http://schemas.microsoft.com/office/drawing/2014/main" xmlns="" id="{0379B8E3-3FD0-CDF8-C917-EF540B55B4B1}"/>
              </a:ext>
            </a:extLst>
          </p:cNvPr>
          <p:cNvSpPr>
            <a:spLocks noGrp="1"/>
          </p:cNvSpPr>
          <p:nvPr>
            <p:ph type="dt" sz="half" idx="10"/>
          </p:nvPr>
        </p:nvSpPr>
        <p:spPr/>
        <p:txBody>
          <a:bodyPr/>
          <a:lstStyle/>
          <a:p>
            <a:pPr rtl="0"/>
            <a:fld id="{1B23B4D2-AC56-4E03-B584-C7EE294BDCA4}" type="datetime1">
              <a:rPr lang="pl-PL" smtClean="0"/>
              <a:pPr rtl="0"/>
              <a:t>22.06.2022</a:t>
            </a:fld>
            <a:endParaRPr lang="en-US" dirty="0"/>
          </a:p>
        </p:txBody>
      </p:sp>
      <p:pic>
        <p:nvPicPr>
          <p:cNvPr id="5122" name="Picture 2" descr="Czołowe oprogramowanie do grafiki wektorowej | Adobe Illustrator">
            <a:extLst>
              <a:ext uri="{FF2B5EF4-FFF2-40B4-BE49-F238E27FC236}">
                <a16:creationId xmlns:a16="http://schemas.microsoft.com/office/drawing/2014/main" xmlns="" id="{CC41C209-B357-7791-8A15-1BC876D98F52}"/>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73741" y="523588"/>
            <a:ext cx="1645864" cy="1609611"/>
          </a:xfrm>
          <a:prstGeom prst="rect">
            <a:avLst/>
          </a:prstGeom>
          <a:noFill/>
          <a:extLst>
            <a:ext uri="{909E8E84-426E-40DD-AFC4-6F175D3DCCD1}">
              <a14:hiddenFill xmlns:a14="http://schemas.microsoft.com/office/drawing/2010/main" xmlns="">
                <a:solidFill>
                  <a:srgbClr val="FFFFFF"/>
                </a:solidFill>
              </a14:hiddenFill>
            </a:ext>
          </a:extLst>
        </p:spPr>
      </p:pic>
      <p:pic>
        <p:nvPicPr>
          <p:cNvPr id="5124" name="Picture 4" descr="Do czego służy i jak używać narzędzia Różdżka w programie Illustrator? -  2022">
            <a:extLst>
              <a:ext uri="{FF2B5EF4-FFF2-40B4-BE49-F238E27FC236}">
                <a16:creationId xmlns:a16="http://schemas.microsoft.com/office/drawing/2014/main" xmlns="" id="{6D91783A-C548-9CF1-245E-BC1706D66AFB}"/>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8130988" y="523588"/>
            <a:ext cx="3281082" cy="195634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217796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4DB2DD4D-7112-7213-A083-4378AB283443}"/>
              </a:ext>
            </a:extLst>
          </p:cNvPr>
          <p:cNvSpPr>
            <a:spLocks noGrp="1"/>
          </p:cNvSpPr>
          <p:nvPr>
            <p:ph type="title"/>
          </p:nvPr>
        </p:nvSpPr>
        <p:spPr/>
        <p:txBody>
          <a:bodyPr/>
          <a:lstStyle/>
          <a:p>
            <a:r>
              <a:rPr lang="pl-PL" b="0" i="0" dirty="0">
                <a:solidFill>
                  <a:srgbClr val="000000"/>
                </a:solidFill>
                <a:effectLst/>
                <a:latin typeface="Lato" panose="020B0604020202020204" pitchFamily="34" charset="0"/>
              </a:rPr>
              <a:t>           AXURE RP</a:t>
            </a:r>
            <a:endParaRPr lang="pl-PL" dirty="0"/>
          </a:p>
        </p:txBody>
      </p:sp>
      <p:sp>
        <p:nvSpPr>
          <p:cNvPr id="3" name="Symbol zastępczy zawartości 2">
            <a:extLst>
              <a:ext uri="{FF2B5EF4-FFF2-40B4-BE49-F238E27FC236}">
                <a16:creationId xmlns:a16="http://schemas.microsoft.com/office/drawing/2014/main" xmlns="" id="{0230EF6B-CD64-FB4B-0AB7-D073FE73DBF1}"/>
              </a:ext>
            </a:extLst>
          </p:cNvPr>
          <p:cNvSpPr>
            <a:spLocks noGrp="1"/>
          </p:cNvSpPr>
          <p:nvPr>
            <p:ph idx="1"/>
          </p:nvPr>
        </p:nvSpPr>
        <p:spPr/>
        <p:txBody>
          <a:bodyPr>
            <a:normAutofit fontScale="92500" lnSpcReduction="10000"/>
          </a:bodyPr>
          <a:lstStyle/>
          <a:p>
            <a:r>
              <a:rPr lang="pl-PL" dirty="0"/>
              <a:t>Oprogramowanie do tworzenia prototypów i specyfikacji dla stron internetowych i aplikacji. Umożliwia przeciąganie i upuszczanie, zmianę rozmiaru i formatowanie widżetów. Często stosowany do:</a:t>
            </a:r>
          </a:p>
          <a:p>
            <a:r>
              <a:rPr lang="pl-PL" dirty="0">
                <a:solidFill>
                  <a:srgbClr val="7030A0"/>
                </a:solidFill>
              </a:rPr>
              <a:t>Tworzenia prostych makiet (</a:t>
            </a:r>
            <a:r>
              <a:rPr lang="pl-PL" dirty="0" err="1">
                <a:solidFill>
                  <a:srgbClr val="7030A0"/>
                </a:solidFill>
              </a:rPr>
              <a:t>low-fidelity</a:t>
            </a:r>
            <a:r>
              <a:rPr lang="pl-PL" dirty="0">
                <a:solidFill>
                  <a:srgbClr val="7030A0"/>
                </a:solidFill>
              </a:rPr>
              <a:t>) </a:t>
            </a:r>
            <a:r>
              <a:rPr lang="pl-PL" dirty="0"/>
              <a:t>– za pomocą tego oprogramowania możemy dość szybko tworzyć proste ekrany naszych pomysłów. Całkiem przydatne narzędzie, jednak z uwagi, że jest instalowane na maszynie to jego synchronizacja jest odrobinę bardziej skomplikowana. Do prostych makiet mimo wszystko rekomenduję program typu </a:t>
            </a:r>
            <a:r>
              <a:rPr lang="pl-PL" dirty="0" err="1"/>
              <a:t>Balsamiq</a:t>
            </a:r>
            <a:endParaRPr lang="pl-PL" dirty="0"/>
          </a:p>
          <a:p>
            <a:r>
              <a:rPr lang="pl-PL" dirty="0">
                <a:solidFill>
                  <a:srgbClr val="7030A0"/>
                </a:solidFill>
              </a:rPr>
              <a:t>Tworzenie zaawansowanych makiet (high-</a:t>
            </a:r>
            <a:r>
              <a:rPr lang="pl-PL" dirty="0" err="1">
                <a:solidFill>
                  <a:srgbClr val="7030A0"/>
                </a:solidFill>
              </a:rPr>
              <a:t>fidelity</a:t>
            </a:r>
            <a:r>
              <a:rPr lang="pl-PL" dirty="0">
                <a:solidFill>
                  <a:srgbClr val="7030A0"/>
                </a:solidFill>
              </a:rPr>
              <a:t>) </a:t>
            </a:r>
            <a:r>
              <a:rPr lang="pl-PL" dirty="0"/>
              <a:t>– właśnie w tym przypadku </a:t>
            </a:r>
            <a:r>
              <a:rPr lang="pl-PL" dirty="0" err="1"/>
              <a:t>Axure</a:t>
            </a:r>
            <a:r>
              <a:rPr lang="pl-PL" dirty="0"/>
              <a:t> pokazuje pazur i swoje mocne strony. </a:t>
            </a:r>
            <a:r>
              <a:rPr lang="pl-PL" dirty="0" err="1"/>
              <a:t>Axure</a:t>
            </a:r>
            <a:r>
              <a:rPr lang="pl-PL" dirty="0"/>
              <a:t> jako jeden z niewielu jest w stanie udźwignąć bardzo duże rozbudowane makiety. W systemie możemy zarządzać interakcjami, podstronami i wszystkimi elementami, które mogą wpaść nam do głowy na etapie projektowania. Projekt możemy współdzielić i tworzyć go wraz z innymi uczestnikami zespołu (graficy, programiści, PM). Taki gotowy projekt możemy wyeksportować jako szablon, który możemy wykorzystać do testów stacjonarnych, lub zdalnych (jeżeli umieścimy projekt na serwerze).</a:t>
            </a:r>
          </a:p>
          <a:p>
            <a:r>
              <a:rPr lang="pl-PL" dirty="0">
                <a:solidFill>
                  <a:srgbClr val="7030A0"/>
                </a:solidFill>
              </a:rPr>
              <a:t>Tworzenie diagramów </a:t>
            </a:r>
            <a:r>
              <a:rPr lang="pl-PL" dirty="0"/>
              <a:t>– wydaje się, że jako dodatek </a:t>
            </a:r>
            <a:r>
              <a:rPr lang="pl-PL" dirty="0" err="1"/>
              <a:t>Axure</a:t>
            </a:r>
            <a:r>
              <a:rPr lang="pl-PL" dirty="0"/>
              <a:t> oferuje nam możliwość projektowania diagramów, które mogą być przydatne w przypadku tworzenia: </a:t>
            </a:r>
            <a:r>
              <a:rPr lang="pl-PL" dirty="0" err="1"/>
              <a:t>user</a:t>
            </a:r>
            <a:r>
              <a:rPr lang="pl-PL" dirty="0"/>
              <a:t> </a:t>
            </a:r>
            <a:r>
              <a:rPr lang="pl-PL" dirty="0" err="1"/>
              <a:t>journey</a:t>
            </a:r>
            <a:r>
              <a:rPr lang="pl-PL" dirty="0"/>
              <a:t>, przepływów użytkowników, sortowania kart i wielu innych gdzie diagramy oraz ścieżki </a:t>
            </a:r>
            <a:r>
              <a:rPr lang="pl-PL" dirty="0" err="1"/>
              <a:t>sa</a:t>
            </a:r>
            <a:r>
              <a:rPr lang="pl-PL" dirty="0"/>
              <a:t> nam potrzebne. </a:t>
            </a:r>
          </a:p>
        </p:txBody>
      </p:sp>
      <p:sp>
        <p:nvSpPr>
          <p:cNvPr id="4" name="Symbol zastępczy daty 3">
            <a:extLst>
              <a:ext uri="{FF2B5EF4-FFF2-40B4-BE49-F238E27FC236}">
                <a16:creationId xmlns:a16="http://schemas.microsoft.com/office/drawing/2014/main" xmlns="" id="{9F14ACF8-BEF4-2597-312E-F84097DDC5D8}"/>
              </a:ext>
            </a:extLst>
          </p:cNvPr>
          <p:cNvSpPr>
            <a:spLocks noGrp="1"/>
          </p:cNvSpPr>
          <p:nvPr>
            <p:ph type="dt" sz="half" idx="10"/>
          </p:nvPr>
        </p:nvSpPr>
        <p:spPr/>
        <p:txBody>
          <a:bodyPr/>
          <a:lstStyle/>
          <a:p>
            <a:pPr rtl="0"/>
            <a:fld id="{1B23B4D2-AC56-4E03-B584-C7EE294BDCA4}" type="datetime1">
              <a:rPr lang="pl-PL" smtClean="0"/>
              <a:pPr rtl="0"/>
              <a:t>22.06.2022</a:t>
            </a:fld>
            <a:endParaRPr lang="en-US" dirty="0"/>
          </a:p>
        </p:txBody>
      </p:sp>
      <p:pic>
        <p:nvPicPr>
          <p:cNvPr id="6146" name="Picture 2" descr="Do programowania Axure Software Axure RP Pro - Opinie i ceny na Ceneo.pl">
            <a:extLst>
              <a:ext uri="{FF2B5EF4-FFF2-40B4-BE49-F238E27FC236}">
                <a16:creationId xmlns:a16="http://schemas.microsoft.com/office/drawing/2014/main" xmlns="" id="{0CF5305F-D93E-F627-47F9-B431127DCBD9}"/>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45459" y="445651"/>
            <a:ext cx="1657469" cy="1657469"/>
          </a:xfrm>
          <a:prstGeom prst="rect">
            <a:avLst/>
          </a:prstGeom>
          <a:noFill/>
          <a:extLst>
            <a:ext uri="{909E8E84-426E-40DD-AFC4-6F175D3DCCD1}">
              <a14:hiddenFill xmlns:a14="http://schemas.microsoft.com/office/drawing/2010/main" xmlns="">
                <a:solidFill>
                  <a:srgbClr val="FFFFFF"/>
                </a:solidFill>
              </a14:hiddenFill>
            </a:ext>
          </a:extLst>
        </p:spPr>
      </p:pic>
      <p:pic>
        <p:nvPicPr>
          <p:cNvPr id="6150" name="Picture 6" descr="Axure RP - UX Prototypes, Specifications, and Diagrams in One Tool">
            <a:extLst>
              <a:ext uri="{FF2B5EF4-FFF2-40B4-BE49-F238E27FC236}">
                <a16:creationId xmlns:a16="http://schemas.microsoft.com/office/drawing/2014/main" xmlns="" id="{0787CC00-859D-E77E-4299-FFAAAB25C0D4}"/>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8593791" y="432204"/>
            <a:ext cx="2952750" cy="15525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271729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B0D80335-3751-8824-6C23-AF4D0EAA83A8}"/>
              </a:ext>
            </a:extLst>
          </p:cNvPr>
          <p:cNvSpPr>
            <a:spLocks noGrp="1"/>
          </p:cNvSpPr>
          <p:nvPr>
            <p:ph type="title"/>
          </p:nvPr>
        </p:nvSpPr>
        <p:spPr/>
        <p:txBody>
          <a:bodyPr/>
          <a:lstStyle/>
          <a:p>
            <a:r>
              <a:rPr lang="pl-PL" b="0" i="0" dirty="0">
                <a:solidFill>
                  <a:srgbClr val="000000"/>
                </a:solidFill>
                <a:effectLst/>
                <a:latin typeface="Lato" panose="020F0502020204030203" pitchFamily="34" charset="0"/>
              </a:rPr>
              <a:t>NOTES</a:t>
            </a:r>
            <a:endParaRPr lang="pl-PL" dirty="0"/>
          </a:p>
        </p:txBody>
      </p:sp>
      <p:sp>
        <p:nvSpPr>
          <p:cNvPr id="3" name="Symbol zastępczy zawartości 2">
            <a:extLst>
              <a:ext uri="{FF2B5EF4-FFF2-40B4-BE49-F238E27FC236}">
                <a16:creationId xmlns:a16="http://schemas.microsoft.com/office/drawing/2014/main" xmlns="" id="{C424E12D-BA43-B83B-CFC7-780D88BDC7BC}"/>
              </a:ext>
            </a:extLst>
          </p:cNvPr>
          <p:cNvSpPr>
            <a:spLocks noGrp="1"/>
          </p:cNvSpPr>
          <p:nvPr>
            <p:ph idx="1"/>
          </p:nvPr>
        </p:nvSpPr>
        <p:spPr/>
        <p:txBody>
          <a:bodyPr/>
          <a:lstStyle/>
          <a:p>
            <a:r>
              <a:rPr lang="pl-PL" sz="1600" dirty="0"/>
              <a:t>Może być w formie papierowej lub elektronicznej. Ważne, aby mieć coś pod ręką i móc zapisywać ważne rzeczy lub je narysować</a:t>
            </a:r>
            <a:r>
              <a:rPr lang="pl-PL" dirty="0"/>
              <a:t>. </a:t>
            </a:r>
          </a:p>
        </p:txBody>
      </p:sp>
      <p:sp>
        <p:nvSpPr>
          <p:cNvPr id="4" name="Symbol zastępczy daty 3">
            <a:extLst>
              <a:ext uri="{FF2B5EF4-FFF2-40B4-BE49-F238E27FC236}">
                <a16:creationId xmlns:a16="http://schemas.microsoft.com/office/drawing/2014/main" xmlns="" id="{6B4CD7BC-0D33-2C48-5268-7C962FC71D99}"/>
              </a:ext>
            </a:extLst>
          </p:cNvPr>
          <p:cNvSpPr>
            <a:spLocks noGrp="1"/>
          </p:cNvSpPr>
          <p:nvPr>
            <p:ph type="dt" sz="half" idx="10"/>
          </p:nvPr>
        </p:nvSpPr>
        <p:spPr/>
        <p:txBody>
          <a:bodyPr/>
          <a:lstStyle/>
          <a:p>
            <a:pPr rtl="0"/>
            <a:fld id="{1B23B4D2-AC56-4E03-B584-C7EE294BDCA4}" type="datetime1">
              <a:rPr lang="pl-PL" smtClean="0"/>
              <a:pPr rtl="0"/>
              <a:t>22.06.2022</a:t>
            </a:fld>
            <a:endParaRPr lang="en-US" dirty="0"/>
          </a:p>
        </p:txBody>
      </p:sp>
      <p:pic>
        <p:nvPicPr>
          <p:cNvPr id="7170" name="Picture 2" descr="Ręcznie zrobione notesy notes w drewnianej oprawie tropiki">
            <a:extLst>
              <a:ext uri="{FF2B5EF4-FFF2-40B4-BE49-F238E27FC236}">
                <a16:creationId xmlns:a16="http://schemas.microsoft.com/office/drawing/2014/main" xmlns="" id="{E818C4D4-4CEF-FDB5-3784-6BBD7E4FFD34}"/>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66800" y="3142131"/>
            <a:ext cx="2649350" cy="2649350"/>
          </a:xfrm>
          <a:prstGeom prst="rect">
            <a:avLst/>
          </a:prstGeom>
          <a:noFill/>
          <a:extLst>
            <a:ext uri="{909E8E84-426E-40DD-AFC4-6F175D3DCCD1}">
              <a14:hiddenFill xmlns:a14="http://schemas.microsoft.com/office/drawing/2010/main" xmlns="">
                <a:solidFill>
                  <a:srgbClr val="FFFFFF"/>
                </a:solidFill>
              </a14:hiddenFill>
            </a:ext>
          </a:extLst>
        </p:spPr>
      </p:pic>
      <p:pic>
        <p:nvPicPr>
          <p:cNvPr id="7172" name="Picture 4" descr="Notes notatnik elektroniczny DigiNote 8235905540 - Allegro.pl">
            <a:extLst>
              <a:ext uri="{FF2B5EF4-FFF2-40B4-BE49-F238E27FC236}">
                <a16:creationId xmlns:a16="http://schemas.microsoft.com/office/drawing/2014/main" xmlns="" id="{09A1DEB7-E4F3-2DC2-EB7B-12EE092BB611}"/>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771325" y="3142131"/>
            <a:ext cx="2649350" cy="2649350"/>
          </a:xfrm>
          <a:prstGeom prst="rect">
            <a:avLst/>
          </a:prstGeom>
          <a:noFill/>
          <a:extLst>
            <a:ext uri="{909E8E84-426E-40DD-AFC4-6F175D3DCCD1}">
              <a14:hiddenFill xmlns:a14="http://schemas.microsoft.com/office/drawing/2010/main" xmlns="">
                <a:solidFill>
                  <a:srgbClr val="FFFFFF"/>
                </a:solidFill>
              </a14:hiddenFill>
            </a:ext>
          </a:extLst>
        </p:spPr>
      </p:pic>
      <p:pic>
        <p:nvPicPr>
          <p:cNvPr id="7174" name="Picture 6" descr="Jak wyświetlać notatki Samsung w systemie Windows? - Naprawa Komputerów  Manchester">
            <a:extLst>
              <a:ext uri="{FF2B5EF4-FFF2-40B4-BE49-F238E27FC236}">
                <a16:creationId xmlns:a16="http://schemas.microsoft.com/office/drawing/2014/main" xmlns="" id="{002264FE-5ADB-2BCF-1385-708666063341}"/>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8269661" y="3321986"/>
            <a:ext cx="3397741" cy="23834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7197586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A25B8B0F-20D9-296D-F526-BBB251CC1B62}"/>
              </a:ext>
            </a:extLst>
          </p:cNvPr>
          <p:cNvSpPr>
            <a:spLocks noGrp="1"/>
          </p:cNvSpPr>
          <p:nvPr>
            <p:ph type="title"/>
          </p:nvPr>
        </p:nvSpPr>
        <p:spPr/>
        <p:txBody>
          <a:bodyPr/>
          <a:lstStyle/>
          <a:p>
            <a:r>
              <a:rPr lang="pl-PL" b="0" i="0" dirty="0">
                <a:solidFill>
                  <a:srgbClr val="000000"/>
                </a:solidFill>
                <a:effectLst/>
                <a:latin typeface="Lato" panose="020F0502020204030203" pitchFamily="34" charset="0"/>
              </a:rPr>
              <a:t>        EVERNOTE</a:t>
            </a:r>
            <a:endParaRPr lang="pl-PL" dirty="0"/>
          </a:p>
        </p:txBody>
      </p:sp>
      <p:sp>
        <p:nvSpPr>
          <p:cNvPr id="3" name="Symbol zastępczy zawartości 2">
            <a:extLst>
              <a:ext uri="{FF2B5EF4-FFF2-40B4-BE49-F238E27FC236}">
                <a16:creationId xmlns:a16="http://schemas.microsoft.com/office/drawing/2014/main" xmlns="" id="{4BD31BF2-5063-2049-EFEF-841F905EE466}"/>
              </a:ext>
            </a:extLst>
          </p:cNvPr>
          <p:cNvSpPr>
            <a:spLocks noGrp="1"/>
          </p:cNvSpPr>
          <p:nvPr>
            <p:ph idx="1"/>
          </p:nvPr>
        </p:nvSpPr>
        <p:spPr>
          <a:xfrm>
            <a:off x="1066800" y="2400661"/>
            <a:ext cx="10058400" cy="3849624"/>
          </a:xfrm>
        </p:spPr>
        <p:txBody>
          <a:bodyPr/>
          <a:lstStyle/>
          <a:p>
            <a:r>
              <a:rPr lang="pl-PL" dirty="0"/>
              <a:t>Aplikacja zaprojektowana do przechowywania i organizowania notatek, tworzenia list oraz archiwizacji, rozwijana przez firmę </a:t>
            </a:r>
            <a:r>
              <a:rPr lang="pl-PL" dirty="0" err="1"/>
              <a:t>Evernote</a:t>
            </a:r>
            <a:r>
              <a:rPr lang="pl-PL" dirty="0"/>
              <a:t> Company z siedzibą w Redwood City w Kalifornii. Program umożliwia automatyczne tworzenie notatek z plików tekstowych, stron www, zdjęć, nagrań audio czy odręcznych notatek. Pliki </a:t>
            </a:r>
            <a:r>
              <a:rPr lang="pl-PL" dirty="0" err="1"/>
              <a:t>Evernote</a:t>
            </a:r>
            <a:r>
              <a:rPr lang="pl-PL" dirty="0"/>
              <a:t> mogą zawierać załączniki, być organizowane w notatniki, oznaczane, edytowane i eksportowane do programów zewnętrznych. </a:t>
            </a:r>
            <a:r>
              <a:rPr lang="pl-PL" dirty="0" err="1"/>
              <a:t>Evernote</a:t>
            </a:r>
            <a:r>
              <a:rPr lang="pl-PL" dirty="0"/>
              <a:t> to wieloplatformowa aplikacja dostępna dla użytkowników następujących systemów: iOS, Android, Microsoft Windows, Chrome OS, BlackBerry OS, </a:t>
            </a:r>
            <a:r>
              <a:rPr lang="pl-PL" dirty="0" err="1"/>
              <a:t>webOS</a:t>
            </a:r>
            <a:r>
              <a:rPr lang="pl-PL" dirty="0"/>
              <a:t>, Windows Mobile, Windows Phone, </a:t>
            </a:r>
            <a:r>
              <a:rPr lang="pl-PL" dirty="0" err="1"/>
              <a:t>WatchOS</a:t>
            </a:r>
            <a:r>
              <a:rPr lang="pl-PL" dirty="0"/>
              <a:t>, </a:t>
            </a:r>
            <a:r>
              <a:rPr lang="pl-PL" dirty="0" err="1"/>
              <a:t>PebbleOS</a:t>
            </a:r>
            <a:r>
              <a:rPr lang="pl-PL" dirty="0"/>
              <a:t>, </a:t>
            </a:r>
            <a:r>
              <a:rPr lang="pl-PL" dirty="0" err="1"/>
              <a:t>Wear</a:t>
            </a:r>
            <a:r>
              <a:rPr lang="pl-PL" dirty="0"/>
              <a:t> OS i </a:t>
            </a:r>
            <a:r>
              <a:rPr lang="pl-PL" dirty="0" err="1"/>
              <a:t>macOS</a:t>
            </a:r>
            <a:r>
              <a:rPr lang="pl-PL" dirty="0"/>
              <a:t>. Może również łączyć się z witryną za pośrednictwem przeglądarki internetowej. Z programu można korzystać bezpłatnie z miesięcznym limitem transferu danych lub w ramach nielimitowanej subskrypcji </a:t>
            </a:r>
            <a:r>
              <a:rPr lang="pl-PL" dirty="0" err="1"/>
              <a:t>premium</a:t>
            </a:r>
            <a:r>
              <a:rPr lang="pl-PL" dirty="0"/>
              <a:t>. Poważne zmiany zostały wprowadzone do wersji 10 aplikacji desktopowej . W tej wersji m.in. większość opcji pozwala dostosować aplikację do potrzeb użytkownika. W szczególności nie można zmieniać skrótów globalnych, co powoduje duże problemy m.in dla osób z polską klawiaturą.</a:t>
            </a:r>
          </a:p>
        </p:txBody>
      </p:sp>
      <p:sp>
        <p:nvSpPr>
          <p:cNvPr id="4" name="Symbol zastępczy daty 3">
            <a:extLst>
              <a:ext uri="{FF2B5EF4-FFF2-40B4-BE49-F238E27FC236}">
                <a16:creationId xmlns:a16="http://schemas.microsoft.com/office/drawing/2014/main" xmlns="" id="{881FA5C7-2A6D-8E28-ABF4-CED60768CFF2}"/>
              </a:ext>
            </a:extLst>
          </p:cNvPr>
          <p:cNvSpPr>
            <a:spLocks noGrp="1"/>
          </p:cNvSpPr>
          <p:nvPr>
            <p:ph type="dt" sz="half" idx="10"/>
          </p:nvPr>
        </p:nvSpPr>
        <p:spPr/>
        <p:txBody>
          <a:bodyPr/>
          <a:lstStyle/>
          <a:p>
            <a:pPr rtl="0"/>
            <a:fld id="{1B23B4D2-AC56-4E03-B584-C7EE294BDCA4}" type="datetime1">
              <a:rPr lang="pl-PL" smtClean="0"/>
              <a:pPr rtl="0"/>
              <a:t>22.06.2022</a:t>
            </a:fld>
            <a:endParaRPr lang="en-US" dirty="0"/>
          </a:p>
        </p:txBody>
      </p:sp>
      <p:pic>
        <p:nvPicPr>
          <p:cNvPr id="8194" name="Picture 2" descr="Evernote - Organizer notatek – Aplikacje w Google Play">
            <a:extLst>
              <a:ext uri="{FF2B5EF4-FFF2-40B4-BE49-F238E27FC236}">
                <a16:creationId xmlns:a16="http://schemas.microsoft.com/office/drawing/2014/main" xmlns="" id="{B5325F8D-2C74-2746-727C-4ACC26CACB20}"/>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06226" y="480588"/>
            <a:ext cx="1578069" cy="1578069"/>
          </a:xfrm>
          <a:prstGeom prst="rect">
            <a:avLst/>
          </a:prstGeom>
          <a:noFill/>
          <a:extLst>
            <a:ext uri="{909E8E84-426E-40DD-AFC4-6F175D3DCCD1}">
              <a14:hiddenFill xmlns:a14="http://schemas.microsoft.com/office/drawing/2010/main" xmlns="">
                <a:solidFill>
                  <a:srgbClr val="FFFFFF"/>
                </a:solidFill>
              </a14:hiddenFill>
            </a:ext>
          </a:extLst>
        </p:spPr>
      </p:pic>
      <p:pic>
        <p:nvPicPr>
          <p:cNvPr id="8196" name="Picture 4" descr="Najlepsza aplikacja do notatek — Uporządkuj swoje notatki z Evernote">
            <a:extLst>
              <a:ext uri="{FF2B5EF4-FFF2-40B4-BE49-F238E27FC236}">
                <a16:creationId xmlns:a16="http://schemas.microsoft.com/office/drawing/2014/main" xmlns="" id="{50B44BBD-4FE7-A2F6-39F7-BA1432BBE6E0}"/>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577127" y="457200"/>
            <a:ext cx="2911704" cy="207532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140309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83D1847D-DDA0-CC63-3EB4-AE7E3706716C}"/>
              </a:ext>
            </a:extLst>
          </p:cNvPr>
          <p:cNvSpPr>
            <a:spLocks noGrp="1"/>
          </p:cNvSpPr>
          <p:nvPr>
            <p:ph type="title"/>
          </p:nvPr>
        </p:nvSpPr>
        <p:spPr/>
        <p:txBody>
          <a:bodyPr/>
          <a:lstStyle/>
          <a:p>
            <a:r>
              <a:rPr lang="pl-PL" dirty="0"/>
              <a:t>       </a:t>
            </a:r>
            <a:r>
              <a:rPr lang="pl-PL" dirty="0" err="1"/>
              <a:t>Vector</a:t>
            </a:r>
            <a:r>
              <a:rPr lang="pl-PL" dirty="0"/>
              <a:t> </a:t>
            </a:r>
            <a:r>
              <a:rPr lang="pl-PL" dirty="0" err="1"/>
              <a:t>magic</a:t>
            </a:r>
            <a:endParaRPr lang="pl-PL" dirty="0"/>
          </a:p>
        </p:txBody>
      </p:sp>
      <p:sp>
        <p:nvSpPr>
          <p:cNvPr id="3" name="Symbol zastępczy zawartości 2">
            <a:extLst>
              <a:ext uri="{FF2B5EF4-FFF2-40B4-BE49-F238E27FC236}">
                <a16:creationId xmlns:a16="http://schemas.microsoft.com/office/drawing/2014/main" xmlns="" id="{8581E4C2-D8F9-E15F-2EA2-EA02BB2B36B2}"/>
              </a:ext>
            </a:extLst>
          </p:cNvPr>
          <p:cNvSpPr>
            <a:spLocks noGrp="1"/>
          </p:cNvSpPr>
          <p:nvPr>
            <p:ph idx="1"/>
          </p:nvPr>
        </p:nvSpPr>
        <p:spPr>
          <a:xfrm>
            <a:off x="758568" y="2617695"/>
            <a:ext cx="10674863" cy="4034297"/>
          </a:xfrm>
        </p:spPr>
        <p:txBody>
          <a:bodyPr/>
          <a:lstStyle/>
          <a:p>
            <a:r>
              <a:rPr lang="pl-PL" dirty="0" err="1"/>
              <a:t>Vector</a:t>
            </a:r>
            <a:r>
              <a:rPr lang="pl-PL" dirty="0"/>
              <a:t> Magic to aplikacja, która z łatwością konwertuje bitmapy do czysto wektorowych obrazów. Może konwertować bitmapy takie jak JPEG, GIF, PNG do skalowanych wektorowo EPS, SVG i PDF. Z </a:t>
            </a:r>
            <a:r>
              <a:rPr lang="pl-PL" dirty="0" err="1"/>
              <a:t>Vector</a:t>
            </a:r>
            <a:r>
              <a:rPr lang="pl-PL" dirty="0"/>
              <a:t> Magic będziesz mógł w łatwy sposób wektoryzować zdjęcia cyfrowe w kilka chwil! </a:t>
            </a:r>
            <a:r>
              <a:rPr lang="pl-PL" dirty="0" err="1"/>
              <a:t>Wektoryzacja</a:t>
            </a:r>
            <a:r>
              <a:rPr lang="pl-PL" dirty="0"/>
              <a:t> odbywa się po jednym kliknięciu myszką. Posiada wiele wygodnych w wyborze ustawień. Posiada także zaawansowany system </a:t>
            </a:r>
            <a:r>
              <a:rPr lang="pl-PL" dirty="0" err="1"/>
              <a:t>wektoryzacji</a:t>
            </a:r>
            <a:r>
              <a:rPr lang="pl-PL" dirty="0"/>
              <a:t>. Eksportowane formaty to EPS, SVG, PDF, PNG, JPG, TIF, GIF, BMP. Tworzona mapa bitowa może być dowolnego rozmiaru (powiększona, zmniejszona, taka sama). Posiada bardzo dobry system przeglądania tworzony obrazów. Posiada bardzo wygodny interfejs, wspomagający metodę przeciągnij i upuść. Bardzo łatwo możemy także korzystać za pomocą opcji kopiuj/wklej. Program z łatwością wektoryzuje także duże obrazy.</a:t>
            </a:r>
          </a:p>
        </p:txBody>
      </p:sp>
      <p:sp>
        <p:nvSpPr>
          <p:cNvPr id="4" name="Symbol zastępczy daty 3">
            <a:extLst>
              <a:ext uri="{FF2B5EF4-FFF2-40B4-BE49-F238E27FC236}">
                <a16:creationId xmlns:a16="http://schemas.microsoft.com/office/drawing/2014/main" xmlns="" id="{2DA3352A-AD58-8448-C226-9376915002BA}"/>
              </a:ext>
            </a:extLst>
          </p:cNvPr>
          <p:cNvSpPr>
            <a:spLocks noGrp="1"/>
          </p:cNvSpPr>
          <p:nvPr>
            <p:ph type="dt" sz="half" idx="10"/>
          </p:nvPr>
        </p:nvSpPr>
        <p:spPr/>
        <p:txBody>
          <a:bodyPr/>
          <a:lstStyle/>
          <a:p>
            <a:pPr rtl="0"/>
            <a:fld id="{1B23B4D2-AC56-4E03-B584-C7EE294BDCA4}" type="datetime1">
              <a:rPr lang="pl-PL" smtClean="0"/>
              <a:pPr rtl="0"/>
              <a:t>22.06.2022</a:t>
            </a:fld>
            <a:endParaRPr lang="en-US" dirty="0"/>
          </a:p>
        </p:txBody>
      </p:sp>
      <p:pic>
        <p:nvPicPr>
          <p:cNvPr id="9218" name="Picture 2">
            <a:extLst>
              <a:ext uri="{FF2B5EF4-FFF2-40B4-BE49-F238E27FC236}">
                <a16:creationId xmlns:a16="http://schemas.microsoft.com/office/drawing/2014/main" xmlns="" id="{DF952760-1269-7222-F0DA-645C299D3AD6}"/>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64776" y="465167"/>
            <a:ext cx="1448081" cy="1448081"/>
          </a:xfrm>
          <a:prstGeom prst="rect">
            <a:avLst/>
          </a:prstGeom>
          <a:noFill/>
          <a:extLst>
            <a:ext uri="{909E8E84-426E-40DD-AFC4-6F175D3DCCD1}">
              <a14:hiddenFill xmlns:a14="http://schemas.microsoft.com/office/drawing/2010/main" xmlns="">
                <a:solidFill>
                  <a:srgbClr val="FFFFFF"/>
                </a:solidFill>
              </a14:hiddenFill>
            </a:ext>
          </a:extLst>
        </p:spPr>
      </p:pic>
      <p:pic>
        <p:nvPicPr>
          <p:cNvPr id="9220" name="Picture 4" descr="Vector Magic | Konwertery graficzne">
            <a:extLst>
              <a:ext uri="{FF2B5EF4-FFF2-40B4-BE49-F238E27FC236}">
                <a16:creationId xmlns:a16="http://schemas.microsoft.com/office/drawing/2014/main" xmlns="" id="{DA055A08-3E6C-1245-1C9C-D55BCCEB173C}"/>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8591846" y="522317"/>
            <a:ext cx="2771886" cy="161215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6921055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VTI">
  <a:themeElements>
    <a:clrScheme name="FIVE">
      <a:dk1>
        <a:sysClr val="windowText" lastClr="000000"/>
      </a:dk1>
      <a:lt1>
        <a:sysClr val="window" lastClr="FFFFFF"/>
      </a:lt1>
      <a:dk2>
        <a:srgbClr val="505046"/>
      </a:dk2>
      <a:lt2>
        <a:srgbClr val="F5F6F4"/>
      </a:lt2>
      <a:accent1>
        <a:srgbClr val="57903F"/>
      </a:accent1>
      <a:accent2>
        <a:srgbClr val="F03F2B"/>
      </a:accent2>
      <a:accent3>
        <a:srgbClr val="3488A0"/>
      </a:accent3>
      <a:accent4>
        <a:srgbClr val="F8D22F"/>
      </a:accent4>
      <a:accent5>
        <a:srgbClr val="5CC6D6"/>
      </a:accent5>
      <a:accent6>
        <a:srgbClr val="B8D233"/>
      </a:accent6>
      <a:hlink>
        <a:srgbClr val="00B0F0"/>
      </a:hlink>
      <a:folHlink>
        <a:srgbClr val="B2B2B2"/>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xmlns="" name="Office_41798944_TF78438558" id="{656982CE-918E-475A-B40A-5C9C63D77659}" vid="{35A616ED-4F32-4850-9933-730FF490343F}"/>
    </a:ext>
  </a:extLst>
</a:theme>
</file>

<file path=ppt/theme/theme2.xml><?xml version="1.0" encoding="utf-8"?>
<a:theme xmlns:a="http://schemas.openxmlformats.org/drawingml/2006/main" name="Motyw pakietu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Motyw pakietu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{070D2A25-8881-4B29-9D8D-F943AEBB1C8C}tf78438558_win32</Template>
  <TotalTime>147</TotalTime>
  <Words>1941</Words>
  <Application>Microsoft Office PowerPoint</Application>
  <PresentationFormat>Niestandardowy</PresentationFormat>
  <Paragraphs>55</Paragraphs>
  <Slides>16</Slides>
  <Notes>0</Notes>
  <HiddenSlides>0</HiddenSlides>
  <MMClips>0</MMClips>
  <ScaleCrop>false</ScaleCrop>
  <HeadingPairs>
    <vt:vector size="4" baseType="variant">
      <vt:variant>
        <vt:lpstr>Motyw</vt:lpstr>
      </vt:variant>
      <vt:variant>
        <vt:i4>1</vt:i4>
      </vt:variant>
      <vt:variant>
        <vt:lpstr>Tytuły slajdów</vt:lpstr>
      </vt:variant>
      <vt:variant>
        <vt:i4>16</vt:i4>
      </vt:variant>
    </vt:vector>
  </HeadingPairs>
  <TitlesOfParts>
    <vt:vector size="17" baseType="lpstr">
      <vt:lpstr>SavonVTI</vt:lpstr>
      <vt:lpstr>Niezbędne narzędzia w pracy grafika </vt:lpstr>
      <vt:lpstr>KOMPUTER Z ODPOWIEDNIĄ KONFIGURACJA</vt:lpstr>
      <vt:lpstr>PROGRAMY GRAFICZNE - ADOBE</vt:lpstr>
      <vt:lpstr>          Adobe Photoshop </vt:lpstr>
      <vt:lpstr>        Adobe Illustrator </vt:lpstr>
      <vt:lpstr>           AXURE RP</vt:lpstr>
      <vt:lpstr>NOTES</vt:lpstr>
      <vt:lpstr>        EVERNOTE</vt:lpstr>
      <vt:lpstr>       Vector magic</vt:lpstr>
      <vt:lpstr>        css author</vt:lpstr>
      <vt:lpstr>           WhatTheFont</vt:lpstr>
      <vt:lpstr>           Fontcreator</vt:lpstr>
      <vt:lpstr>         ArtRage</vt:lpstr>
      <vt:lpstr>       Avocode</vt:lpstr>
      <vt:lpstr>            InVision</vt:lpstr>
      <vt:lpstr>         Codrops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Niezbędne narzędzia w pracy grafika</dc:title>
  <dc:creator>Milena Stoj</dc:creator>
  <cp:lastModifiedBy>admin</cp:lastModifiedBy>
  <cp:revision>1</cp:revision>
  <dcterms:created xsi:type="dcterms:W3CDTF">2022-05-30T15:20:19Z</dcterms:created>
  <dcterms:modified xsi:type="dcterms:W3CDTF">2022-06-22T06:53:44Z</dcterms:modified>
</cp:coreProperties>
</file>